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60"/>
  </p:notesMasterIdLst>
  <p:sldIdLst>
    <p:sldId id="256" r:id="rId2"/>
    <p:sldId id="310" r:id="rId3"/>
    <p:sldId id="314" r:id="rId4"/>
    <p:sldId id="315" r:id="rId5"/>
    <p:sldId id="322" r:id="rId6"/>
    <p:sldId id="316" r:id="rId7"/>
    <p:sldId id="324" r:id="rId8"/>
    <p:sldId id="323" r:id="rId9"/>
    <p:sldId id="326" r:id="rId10"/>
    <p:sldId id="325"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 id="340" r:id="rId25"/>
    <p:sldId id="341" r:id="rId26"/>
    <p:sldId id="342" r:id="rId27"/>
    <p:sldId id="343" r:id="rId28"/>
    <p:sldId id="345" r:id="rId29"/>
    <p:sldId id="346" r:id="rId30"/>
    <p:sldId id="347" r:id="rId31"/>
    <p:sldId id="344"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3" r:id="rId66"/>
    <p:sldId id="382"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399" r:id="rId83"/>
    <p:sldId id="400" r:id="rId84"/>
    <p:sldId id="401" r:id="rId85"/>
    <p:sldId id="402" r:id="rId86"/>
    <p:sldId id="403" r:id="rId87"/>
    <p:sldId id="404" r:id="rId88"/>
    <p:sldId id="405" r:id="rId89"/>
    <p:sldId id="406" r:id="rId90"/>
    <p:sldId id="407" r:id="rId91"/>
    <p:sldId id="408" r:id="rId92"/>
    <p:sldId id="409" r:id="rId93"/>
    <p:sldId id="410" r:id="rId94"/>
    <p:sldId id="411" r:id="rId95"/>
    <p:sldId id="412" r:id="rId96"/>
    <p:sldId id="413" r:id="rId97"/>
    <p:sldId id="415" r:id="rId98"/>
    <p:sldId id="416" r:id="rId99"/>
    <p:sldId id="414" r:id="rId100"/>
    <p:sldId id="417" r:id="rId101"/>
    <p:sldId id="418" r:id="rId102"/>
    <p:sldId id="419" r:id="rId103"/>
    <p:sldId id="420" r:id="rId104"/>
    <p:sldId id="421" r:id="rId105"/>
    <p:sldId id="423" r:id="rId106"/>
    <p:sldId id="424" r:id="rId107"/>
    <p:sldId id="422" r:id="rId108"/>
    <p:sldId id="425" r:id="rId109"/>
    <p:sldId id="426" r:id="rId110"/>
    <p:sldId id="427" r:id="rId111"/>
    <p:sldId id="428" r:id="rId112"/>
    <p:sldId id="429" r:id="rId113"/>
    <p:sldId id="431" r:id="rId114"/>
    <p:sldId id="432" r:id="rId115"/>
    <p:sldId id="433" r:id="rId116"/>
    <p:sldId id="434" r:id="rId117"/>
    <p:sldId id="436" r:id="rId118"/>
    <p:sldId id="437" r:id="rId119"/>
    <p:sldId id="438" r:id="rId120"/>
    <p:sldId id="439" r:id="rId121"/>
    <p:sldId id="435" r:id="rId122"/>
    <p:sldId id="440" r:id="rId123"/>
    <p:sldId id="441" r:id="rId124"/>
    <p:sldId id="442" r:id="rId125"/>
    <p:sldId id="443" r:id="rId126"/>
    <p:sldId id="444" r:id="rId127"/>
    <p:sldId id="445" r:id="rId128"/>
    <p:sldId id="446" r:id="rId129"/>
    <p:sldId id="447" r:id="rId130"/>
    <p:sldId id="448" r:id="rId131"/>
    <p:sldId id="449" r:id="rId132"/>
    <p:sldId id="450" r:id="rId133"/>
    <p:sldId id="451" r:id="rId134"/>
    <p:sldId id="452" r:id="rId135"/>
    <p:sldId id="453" r:id="rId136"/>
    <p:sldId id="454" r:id="rId137"/>
    <p:sldId id="455" r:id="rId138"/>
    <p:sldId id="456" r:id="rId139"/>
    <p:sldId id="457" r:id="rId140"/>
    <p:sldId id="458" r:id="rId141"/>
    <p:sldId id="459" r:id="rId142"/>
    <p:sldId id="460" r:id="rId143"/>
    <p:sldId id="461" r:id="rId144"/>
    <p:sldId id="462" r:id="rId145"/>
    <p:sldId id="463" r:id="rId146"/>
    <p:sldId id="464" r:id="rId147"/>
    <p:sldId id="465" r:id="rId148"/>
    <p:sldId id="466" r:id="rId149"/>
    <p:sldId id="467" r:id="rId150"/>
    <p:sldId id="468" r:id="rId151"/>
    <p:sldId id="469" r:id="rId152"/>
    <p:sldId id="470" r:id="rId153"/>
    <p:sldId id="471" r:id="rId154"/>
    <p:sldId id="472" r:id="rId155"/>
    <p:sldId id="473" r:id="rId156"/>
    <p:sldId id="474" r:id="rId157"/>
    <p:sldId id="475" r:id="rId158"/>
    <p:sldId id="280" r:id="rId159"/>
  </p:sldIdLst>
  <p:sldSz cx="9144000" cy="5143500" type="screen16x9"/>
  <p:notesSz cx="6858000" cy="9144000"/>
  <p:embeddedFontLst>
    <p:embeddedFont>
      <p:font typeface="Fira Sans Extra Condensed Medium" panose="020B0604020202020204" charset="0"/>
      <p:regular r:id="rId161"/>
      <p:bold r:id="rId162"/>
      <p:italic r:id="rId163"/>
      <p:boldItalic r:id="rId164"/>
    </p:embeddedFont>
    <p:embeddedFont>
      <p:font typeface="Open Sans" panose="020B0604020202020204" charset="0"/>
      <p:regular r:id="rId165"/>
      <p:bold r:id="rId166"/>
      <p:italic r:id="rId167"/>
      <p:boldItalic r:id="rId168"/>
    </p:embeddedFont>
    <p:embeddedFont>
      <p:font typeface="Overpass Black" panose="020B0604020202020204" charset="0"/>
      <p:bold r:id="rId169"/>
      <p:boldItalic r:id="rId1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DFC727-C49F-4ADA-A4CD-9D0DD1576809}">
  <a:tblStyle styleId="{FDDFC727-C49F-4ADA-A4CD-9D0DD15768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787" autoAdjust="0"/>
  </p:normalViewPr>
  <p:slideViewPr>
    <p:cSldViewPr snapToGrid="0">
      <p:cViewPr varScale="1">
        <p:scale>
          <a:sx n="68" d="100"/>
          <a:sy n="68" d="100"/>
        </p:scale>
        <p:origin x="15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fntdata"/><Relationship Id="rId16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font" Target="fonts/font4.fntdata"/><Relationship Id="rId16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Closure : Bao đóng</a:t>
            </a:r>
          </a:p>
          <a:p>
            <a:endParaRPr lang="en-US"/>
          </a:p>
          <a:p>
            <a:r>
              <a:rPr lang="vi-VN" b="0" i="0">
                <a:solidFill>
                  <a:srgbClr val="000000"/>
                </a:solidFill>
                <a:effectLst/>
                <a:latin typeface="Roboto"/>
              </a:rPr>
              <a:t>Bạn có thể lồng một hàm trong một hàm. Hàm lồng nhau (bên trong) là riêng cho hàm chứa (bên ngoài) của nó. </a:t>
            </a:r>
            <a:endParaRPr lang="en-US" b="0" i="0">
              <a:solidFill>
                <a:srgbClr val="000000"/>
              </a:solidFill>
              <a:effectLst/>
              <a:latin typeface="Roboto"/>
            </a:endParaRPr>
          </a:p>
          <a:p>
            <a:r>
              <a:rPr lang="vi-VN" b="0" i="0">
                <a:solidFill>
                  <a:srgbClr val="000000"/>
                </a:solidFill>
                <a:effectLst/>
                <a:latin typeface="Roboto"/>
              </a:rPr>
              <a:t>Hàm bên trong chỉ có thể được truy cập từ các câu lệnh trong hàm bên ngoài. </a:t>
            </a:r>
            <a:endParaRPr lang="en-US" b="0" i="0">
              <a:solidFill>
                <a:srgbClr val="000000"/>
              </a:solidFill>
              <a:effectLst/>
              <a:latin typeface="Roboto"/>
            </a:endParaRPr>
          </a:p>
          <a:p>
            <a:r>
              <a:rPr lang="vi-VN" b="0" i="0">
                <a:solidFill>
                  <a:srgbClr val="000000"/>
                </a:solidFill>
                <a:effectLst/>
                <a:latin typeface="Roboto"/>
              </a:rPr>
              <a:t>Hàm bên trong tạo thành một bao đóng: hàm bên trong có thể sử dụng các đối số và biến của hàm bên ngoài, trong khi hàm bên ngoài không thể sử dụng các đối số và biến của hàm bên trong. </a:t>
            </a:r>
            <a:endParaRPr lang="en-US" b="0" i="0">
              <a:solidFill>
                <a:srgbClr val="000000"/>
              </a:solidFill>
              <a:effectLst/>
              <a:latin typeface="Roboto"/>
            </a:endParaRPr>
          </a:p>
          <a:p>
            <a:r>
              <a:rPr lang="vi-VN" b="0" i="0">
                <a:solidFill>
                  <a:srgbClr val="000000"/>
                </a:solidFill>
                <a:effectLst/>
                <a:latin typeface="Roboto"/>
              </a:rPr>
              <a:t>Khi một hàm được khai báo, nó chứa một định nghĩa hàm và một bao đóng. Bao đóng là một tập hợp tất cả các biến trong phạm vi tại thời điểm tạo hàm </a:t>
            </a:r>
            <a:endParaRPr lang="en-US"/>
          </a:p>
        </p:txBody>
      </p:sp>
    </p:spTree>
    <p:extLst>
      <p:ext uri="{BB962C8B-B14F-4D97-AF65-F5344CB8AC3E}">
        <p14:creationId xmlns:p14="http://schemas.microsoft.com/office/powerpoint/2010/main" val="1617737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Từ khóa “this” cho phép bạn sử dụng lại các chức năng với các ngữ cảnh khác nhau. Nói cách khác, từ khóa “this” cho phép bạn quyết định đối tượng nào nên là tiêu điểm khi gọi một hàm hoặc một phương thức. </a:t>
            </a:r>
            <a:endParaRPr lang="en-US"/>
          </a:p>
        </p:txBody>
      </p:sp>
    </p:spTree>
    <p:extLst>
      <p:ext uri="{BB962C8B-B14F-4D97-AF65-F5344CB8AC3E}">
        <p14:creationId xmlns:p14="http://schemas.microsoft.com/office/powerpoint/2010/main" val="3816669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Các hàm hoạt động trên các hàm khác, bằng cách lấy chúng làm đối số hoặc trả về chúng, được gọi là hàm bậc cao </a:t>
            </a:r>
            <a:endParaRPr lang="en-US"/>
          </a:p>
        </p:txBody>
      </p:sp>
    </p:spTree>
    <p:extLst>
      <p:ext uri="{BB962C8B-B14F-4D97-AF65-F5344CB8AC3E}">
        <p14:creationId xmlns:p14="http://schemas.microsoft.com/office/powerpoint/2010/main" val="57196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-Tất cả các đối tượng trong JavaScript đều là bản đồ (từ điển) từ chuỗi đến giá trị. Một mục nhập (khóa, giá trị) trong một đối tượng được gọi là thuộc tính.</a:t>
            </a:r>
            <a:endParaRPr lang="en-US" b="0" i="0">
              <a:solidFill>
                <a:srgbClr val="000000"/>
              </a:solidFill>
              <a:effectLst/>
              <a:latin typeface="Roboto"/>
            </a:endParaRPr>
          </a:p>
          <a:p>
            <a:r>
              <a:rPr lang="vi-VN" b="0" i="0">
                <a:solidFill>
                  <a:srgbClr val="000000"/>
                </a:solidFill>
                <a:effectLst/>
                <a:latin typeface="Roboto"/>
              </a:rPr>
              <a:t> -Chìa khóa của một thuộc tính luôn là một chuỗi văn bản (số). </a:t>
            </a:r>
            <a:endParaRPr lang="en-US" b="0" i="0">
              <a:solidFill>
                <a:srgbClr val="000000"/>
              </a:solidFill>
              <a:effectLst/>
              <a:latin typeface="Roboto"/>
            </a:endParaRPr>
          </a:p>
          <a:p>
            <a:r>
              <a:rPr lang="vi-VN" b="0" i="0">
                <a:solidFill>
                  <a:srgbClr val="000000"/>
                </a:solidFill>
                <a:effectLst/>
                <a:latin typeface="Roboto"/>
              </a:rPr>
              <a:t>-Giá trị của một thuộc tính có thể là bất kỳ giá trị JavaScript nào, bao gồm cả một hàm.</a:t>
            </a:r>
            <a:endParaRPr lang="en-US" b="0" i="0">
              <a:solidFill>
                <a:srgbClr val="000000"/>
              </a:solidFill>
              <a:effectLst/>
              <a:latin typeface="Roboto"/>
            </a:endParaRPr>
          </a:p>
          <a:p>
            <a:r>
              <a:rPr lang="vi-VN" b="0" i="0">
                <a:solidFill>
                  <a:srgbClr val="000000"/>
                </a:solidFill>
                <a:effectLst/>
                <a:latin typeface="Roboto"/>
              </a:rPr>
              <a:t> -Methods là các thuộc tính mà giá trị của nó là các hàm. </a:t>
            </a:r>
            <a:endParaRPr lang="en-US"/>
          </a:p>
        </p:txBody>
      </p:sp>
    </p:spTree>
    <p:extLst>
      <p:ext uri="{BB962C8B-B14F-4D97-AF65-F5344CB8AC3E}">
        <p14:creationId xmlns:p14="http://schemas.microsoft.com/office/powerpoint/2010/main" val="98903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Cạm bẫy: Mất cái này khi trích xuất một phương pháp </a:t>
            </a:r>
            <a:endParaRPr lang="en-US" b="0" i="0">
              <a:solidFill>
                <a:srgbClr val="000000"/>
              </a:solidFill>
              <a:effectLst/>
              <a:latin typeface="Roboto"/>
            </a:endParaRPr>
          </a:p>
          <a:p>
            <a:r>
              <a:rPr lang="vi-VN" b="0" i="0">
                <a:solidFill>
                  <a:srgbClr val="000000"/>
                </a:solidFill>
                <a:effectLst/>
                <a:latin typeface="Roboto"/>
              </a:rPr>
              <a:t>Cạm bẫy: Các chức năng bên trong các phương pháp Làm mờ điều này </a:t>
            </a:r>
            <a:endParaRPr lang="en-US"/>
          </a:p>
        </p:txBody>
      </p:sp>
    </p:spTree>
    <p:extLst>
      <p:ext uri="{BB962C8B-B14F-4D97-AF65-F5344CB8AC3E}">
        <p14:creationId xmlns:p14="http://schemas.microsoft.com/office/powerpoint/2010/main" val="2874255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887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Một hàm khởi tạo (viết tắt: constructor) giúp tạo ra các đối tượng tương tự theo một cách nào đó. Nó là một hàm bình thường, nhưng nó được đặt tên, thiết lập và gọi khác nhau. Phần này giải thích cách hoạt động của các hàm tạo. Chúng tương ứng với các lớp học bằng các ngôn ngữ khác </a:t>
            </a:r>
            <a:endParaRPr lang="en-US"/>
          </a:p>
        </p:txBody>
      </p:sp>
    </p:spTree>
    <p:extLst>
      <p:ext uri="{BB962C8B-B14F-4D97-AF65-F5344CB8AC3E}">
        <p14:creationId xmlns:p14="http://schemas.microsoft.com/office/powerpoint/2010/main" val="2630055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000000"/>
                </a:solidFill>
                <a:effectLst/>
                <a:latin typeface="Roboto"/>
              </a:rPr>
              <a:t>Lập trình không đồng bộ, Sự kiện, Biến phạm vi khối, Hằng số </a:t>
            </a:r>
            <a:endParaRPr/>
          </a:p>
        </p:txBody>
      </p:sp>
    </p:spTree>
    <p:extLst>
      <p:ext uri="{BB962C8B-B14F-4D97-AF65-F5344CB8AC3E}">
        <p14:creationId xmlns:p14="http://schemas.microsoft.com/office/powerpoint/2010/main" val="2836303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-Cả JavaScript trong trình duyệt và trong Node.js, đều là một luồng </a:t>
            </a:r>
            <a:endParaRPr lang="en-US" b="0" i="0">
              <a:solidFill>
                <a:srgbClr val="000000"/>
              </a:solidFill>
              <a:effectLst/>
              <a:latin typeface="Roboto"/>
            </a:endParaRPr>
          </a:p>
          <a:p>
            <a:r>
              <a:rPr lang="vi-VN" b="0" i="0">
                <a:solidFill>
                  <a:srgbClr val="000000"/>
                </a:solidFill>
                <a:effectLst/>
                <a:latin typeface="Roboto"/>
              </a:rPr>
              <a:t>-Trong các chương trình đồng bộ, nếu bạn có hai dòng mã (L1 theo sau là L2), thì L2 không thể bắt đầu chạy cho đến khi L1 kết thúc quá trình thực thi.</a:t>
            </a:r>
            <a:endParaRPr lang="en-US" b="0" i="0">
              <a:solidFill>
                <a:srgbClr val="000000"/>
              </a:solidFill>
              <a:effectLst/>
              <a:latin typeface="Roboto"/>
            </a:endParaRPr>
          </a:p>
          <a:p>
            <a:r>
              <a:rPr lang="vi-VN" b="0" i="0">
                <a:solidFill>
                  <a:srgbClr val="000000"/>
                </a:solidFill>
                <a:effectLst/>
                <a:latin typeface="Roboto"/>
              </a:rPr>
              <a:t>-Trong chương trình không đồng bộ, bạn có thể có hai dòng mã (L1 theo sau là L2), trong đó L1 lập lịch cho một số tác vụ sẽ được chạy trong tương lai, nhưng L2 sẽ chạy trước khi tác vụ đó hoàn thành. </a:t>
            </a:r>
            <a:endParaRPr lang="en-US"/>
          </a:p>
        </p:txBody>
      </p:sp>
    </p:spTree>
    <p:extLst>
      <p:ext uri="{BB962C8B-B14F-4D97-AF65-F5344CB8AC3E}">
        <p14:creationId xmlns:p14="http://schemas.microsoft.com/office/powerpoint/2010/main" val="1317900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Vòng lặp sự kiện: Thực tế là tất cả JavaScript thực thi đồng bộ đó là vòng lặp sự kiện cho phép bạn xếp hàng đợi một hành động sẽ không diễn ra cho đến khi vòng lặp khả dụng một thời gian sau khi mã xếp hàng hành động đó đã hoàn tất thực thi. </a:t>
            </a:r>
            <a:endParaRPr lang="en-US"/>
          </a:p>
        </p:txBody>
      </p:sp>
    </p:spTree>
    <p:extLst>
      <p:ext uri="{BB962C8B-B14F-4D97-AF65-F5344CB8AC3E}">
        <p14:creationId xmlns:p14="http://schemas.microsoft.com/office/powerpoint/2010/main" val="3165090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Gọi lại: </a:t>
            </a:r>
            <a:endParaRPr lang="en-US" b="0" i="0">
              <a:solidFill>
                <a:srgbClr val="000000"/>
              </a:solidFill>
              <a:effectLst/>
              <a:latin typeface="Roboto"/>
            </a:endParaRPr>
          </a:p>
          <a:p>
            <a:r>
              <a:rPr lang="vi-VN" b="0" i="0">
                <a:solidFill>
                  <a:srgbClr val="000000"/>
                </a:solidFill>
                <a:effectLst/>
                <a:latin typeface="Roboto"/>
              </a:rPr>
              <a:t>Ưu điểm: Dễ hiểu (chỉ dành cho chức năng gọi lại đơn giản). </a:t>
            </a:r>
            <a:endParaRPr lang="en-US" b="0" i="0">
              <a:solidFill>
                <a:srgbClr val="000000"/>
              </a:solidFill>
              <a:effectLst/>
              <a:latin typeface="Roboto"/>
            </a:endParaRPr>
          </a:p>
          <a:p>
            <a:r>
              <a:rPr lang="vi-VN" b="0" i="0">
                <a:solidFill>
                  <a:srgbClr val="000000"/>
                </a:solidFill>
                <a:effectLst/>
                <a:latin typeface="Roboto"/>
              </a:rPr>
              <a:t>Nhược điểm: Xử lý lỗi trở nên phức tạp hơn, Bố cục phức tạp hơn (Địa ngục gọi lại) </a:t>
            </a:r>
            <a:endParaRPr lang="en-US"/>
          </a:p>
        </p:txBody>
      </p:sp>
    </p:spTree>
    <p:extLst>
      <p:ext uri="{BB962C8B-B14F-4D97-AF65-F5344CB8AC3E}">
        <p14:creationId xmlns:p14="http://schemas.microsoft.com/office/powerpoint/2010/main" val="178448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 Lập trình không đồng bộ giúp bạn có thể thể hiện việc chờ đợi các hành động đang chạy trong thời gian dài mà không làm đóng băng chương trình trong các hành động này. </a:t>
            </a:r>
            <a:endParaRPr lang="en-US" b="0" i="0">
              <a:solidFill>
                <a:srgbClr val="000000"/>
              </a:solidFill>
              <a:effectLst/>
              <a:latin typeface="Roboto"/>
            </a:endParaRPr>
          </a:p>
          <a:p>
            <a:r>
              <a:rPr lang="vi-VN" b="0" i="0">
                <a:solidFill>
                  <a:srgbClr val="000000"/>
                </a:solidFill>
                <a:effectLst/>
                <a:latin typeface="Roboto"/>
              </a:rPr>
              <a:t>- Môi trường JavaScript thường triển khai kiểu lập trình này bằng cách sử dụng các hàm gọi lại, các hàm được gọi khi các hành động hoàn tất. </a:t>
            </a:r>
            <a:endParaRPr lang="en-US" b="0" i="0">
              <a:solidFill>
                <a:srgbClr val="000000"/>
              </a:solidFill>
              <a:effectLst/>
              <a:latin typeface="Roboto"/>
            </a:endParaRPr>
          </a:p>
          <a:p>
            <a:r>
              <a:rPr lang="vi-VN" b="0" i="0">
                <a:solidFill>
                  <a:srgbClr val="000000"/>
                </a:solidFill>
                <a:effectLst/>
                <a:latin typeface="Roboto"/>
              </a:rPr>
              <a:t>- Một vòng lặp sự kiện lên lịch cho các cuộc gọi lại như vậy được gọi khi thích hợp, cái này đến cái khác, để việc thực thi của chúng không bị chồng chéo. </a:t>
            </a:r>
            <a:endParaRPr lang="en-US"/>
          </a:p>
        </p:txBody>
      </p:sp>
    </p:spTree>
    <p:extLst>
      <p:ext uri="{BB962C8B-B14F-4D97-AF65-F5344CB8AC3E}">
        <p14:creationId xmlns:p14="http://schemas.microsoft.com/office/powerpoint/2010/main" val="100023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113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arr = [1, 2, 3]; const squares = arr.map(x =&gt; x * x); const obj = { t: 50, lazyComp() { setTimeout(() =&gt; console.log(this.t), 1000); } }</a:t>
            </a:r>
          </a:p>
        </p:txBody>
      </p:sp>
    </p:spTree>
    <p:extLst>
      <p:ext uri="{BB962C8B-B14F-4D97-AF65-F5344CB8AC3E}">
        <p14:creationId xmlns:p14="http://schemas.microsoft.com/office/powerpoint/2010/main" val="76598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=&gt; { /*CODE*/ } // no parameter x =&gt; { /*CODE*/ } // one parameter, an identifier (x, y) =&gt; { /*CODE*/ } // several parameters</a:t>
            </a:r>
          </a:p>
        </p:txBody>
      </p:sp>
    </p:spTree>
    <p:extLst>
      <p:ext uri="{BB962C8B-B14F-4D97-AF65-F5344CB8AC3E}">
        <p14:creationId xmlns:p14="http://schemas.microsoft.com/office/powerpoint/2010/main" val="3566204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x =&gt; { return x * x } // block x =&gt; x * x // expression, equivalent to previous line // eg const squares = [1, 2, 3] .map(function (x) { return x * x }); const squares = [1, 2, 3].map(x =&gt; x * x);</a:t>
            </a:r>
          </a:p>
        </p:txBody>
      </p:sp>
    </p:spTree>
    <p:extLst>
      <p:ext uri="{BB962C8B-B14F-4D97-AF65-F5344CB8AC3E}">
        <p14:creationId xmlns:p14="http://schemas.microsoft.com/office/powerpoint/2010/main" val="928587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a:t>const gx = (x, y) // SyntaxError =&gt; x + y; const hx = (x, y) =&gt; // OK x + y;</a:t>
            </a:r>
            <a:endParaRPr lang="en-US"/>
          </a:p>
        </p:txBody>
      </p:sp>
    </p:spTree>
    <p:extLst>
      <p:ext uri="{BB962C8B-B14F-4D97-AF65-F5344CB8AC3E}">
        <p14:creationId xmlns:p14="http://schemas.microsoft.com/office/powerpoint/2010/main" val="1655734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a:t>const gx = (x, y) =&gt; {x: x, y: y}; // SyntaxError const hx = (x, y) =&gt; ({x: x, y: y}); // OK</a:t>
            </a:r>
            <a:endParaRPr lang="en-US"/>
          </a:p>
        </p:txBody>
      </p:sp>
    </p:spTree>
    <p:extLst>
      <p:ext uri="{BB962C8B-B14F-4D97-AF65-F5344CB8AC3E}">
        <p14:creationId xmlns:p14="http://schemas.microsoft.com/office/powerpoint/2010/main" val="1401827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function gx(x, y = x) { console.log(x, y); } gx(3) gx(3, 5)</a:t>
            </a:r>
          </a:p>
        </p:txBody>
      </p:sp>
    </p:spTree>
    <p:extLst>
      <p:ext uri="{BB962C8B-B14F-4D97-AF65-F5344CB8AC3E}">
        <p14:creationId xmlns:p14="http://schemas.microsoft.com/office/powerpoint/2010/main" val="1900530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function getPost(perPage = 10) { console.log(`getPost with ${perPage} items`); } function getPost(perPage) { if (perPage === void 0) { perPage = 10; } console.log("getPost with " + perPage + " items"); }</a:t>
            </a:r>
          </a:p>
        </p:txBody>
      </p:sp>
    </p:spTree>
    <p:extLst>
      <p:ext uri="{BB962C8B-B14F-4D97-AF65-F5344CB8AC3E}">
        <p14:creationId xmlns:p14="http://schemas.microsoft.com/office/powerpoint/2010/main" val="2717152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486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obj = { first: 'Jane', last: 'Doe' }; const { first: f, last: l } = obj; // f = 'Jane'; l = 'Doe' // { prop } is short for {prop: prop} const { first, last } = obj; // first = 'Jane'; last = 'Doe'</a:t>
            </a:r>
          </a:p>
        </p:txBody>
      </p:sp>
    </p:spTree>
    <p:extLst>
      <p:ext uri="{BB962C8B-B14F-4D97-AF65-F5344CB8AC3E}">
        <p14:creationId xmlns:p14="http://schemas.microsoft.com/office/powerpoint/2010/main" val="2321914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a:t>const [x, y] = ['a', 'b', 'c']; // x = 'a’; y = 'b’; const [x, , y] = ['a', 'b', 'c']; // x = 'a’; y = ?</a:t>
            </a:r>
            <a:endParaRPr lang="en-US"/>
          </a:p>
        </p:txBody>
      </p:sp>
    </p:spTree>
    <p:extLst>
      <p:ext uri="{BB962C8B-B14F-4D97-AF65-F5344CB8AC3E}">
        <p14:creationId xmlns:p14="http://schemas.microsoft.com/office/powerpoint/2010/main" val="605038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obj = { v: { g: 5 } }; const { v: { g } } = obj;</a:t>
            </a:r>
          </a:p>
        </p:txBody>
      </p:sp>
    </p:spTree>
    <p:extLst>
      <p:ext uri="{BB962C8B-B14F-4D97-AF65-F5344CB8AC3E}">
        <p14:creationId xmlns:p14="http://schemas.microsoft.com/office/powerpoint/2010/main" val="838960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a:t>const [x, y = 10] = ['a'];</a:t>
            </a:r>
            <a:endParaRPr lang="en-US"/>
          </a:p>
        </p:txBody>
      </p:sp>
    </p:spTree>
    <p:extLst>
      <p:ext uri="{BB962C8B-B14F-4D97-AF65-F5344CB8AC3E}">
        <p14:creationId xmlns:p14="http://schemas.microsoft.com/office/powerpoint/2010/main" val="3195864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function add(...args) { return args.reduce((acc, v) =&gt; acc + v); } add(2, 3, 4, 5) //14</a:t>
            </a:r>
          </a:p>
        </p:txBody>
      </p:sp>
    </p:spTree>
    <p:extLst>
      <p:ext uri="{BB962C8B-B14F-4D97-AF65-F5344CB8AC3E}">
        <p14:creationId xmlns:p14="http://schemas.microsoft.com/office/powerpoint/2010/main" val="1262891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obj = { a: 5, b: 10, c: 35 }; const { b, ...bo } = obj; const [x, ...y] = ['a', 'b', 'c', 'd'];</a:t>
            </a:r>
          </a:p>
        </p:txBody>
      </p:sp>
    </p:spTree>
    <p:extLst>
      <p:ext uri="{BB962C8B-B14F-4D97-AF65-F5344CB8AC3E}">
        <p14:creationId xmlns:p14="http://schemas.microsoft.com/office/powerpoint/2010/main" val="1171835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obj = { a: 5, b: 10, c: 35 }; const ba = { ...obj, b: 50 };</a:t>
            </a:r>
          </a:p>
        </p:txBody>
      </p:sp>
    </p:spTree>
    <p:extLst>
      <p:ext uri="{BB962C8B-B14F-4D97-AF65-F5344CB8AC3E}">
        <p14:creationId xmlns:p14="http://schemas.microsoft.com/office/powerpoint/2010/main" val="3599169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arr = ['a', 'b', 'c', 'd']; const brr = ['g', 'h', 'i' , ...arr];</a:t>
            </a:r>
          </a:p>
        </p:txBody>
      </p:sp>
    </p:spTree>
    <p:extLst>
      <p:ext uri="{BB962C8B-B14F-4D97-AF65-F5344CB8AC3E}">
        <p14:creationId xmlns:p14="http://schemas.microsoft.com/office/powerpoint/2010/main" val="1815674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class Shape { constructor(x, y) { this.x = x; this.y = y; } moveTo(x, y) { this.x = x; this.y = y; } } class Rect extends Shape { constructor(x, y, w, h) { super(x, y); this.w = w; this.h = h; } }</a:t>
            </a:r>
          </a:p>
        </p:txBody>
      </p:sp>
    </p:spTree>
    <p:extLst>
      <p:ext uri="{BB962C8B-B14F-4D97-AF65-F5344CB8AC3E}">
        <p14:creationId xmlns:p14="http://schemas.microsoft.com/office/powerpoint/2010/main" val="3873255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OK new Shape(); function Shape() { } // Error new Shape(); class Shape { }</a:t>
            </a:r>
          </a:p>
        </p:txBody>
      </p:sp>
    </p:spTree>
    <p:extLst>
      <p:ext uri="{BB962C8B-B14F-4D97-AF65-F5344CB8AC3E}">
        <p14:creationId xmlns:p14="http://schemas.microsoft.com/office/powerpoint/2010/main" val="182169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Một hàm là một thủ tục JavaScript — một tập hợp các câu lệnh thực hiện một nhiệm vụ hoặc tính toán một giá trị</a:t>
            </a:r>
            <a:endParaRPr lang="en-US"/>
          </a:p>
          <a:p>
            <a:r>
              <a:rPr lang="vi-VN"/>
              <a:t>Để sử dụng một hàm, bạn phải xác định nó ở đâu đó trong phạm vi từ đó bạn muốn gọi nó</a:t>
            </a:r>
            <a:endParaRPr lang="en-US"/>
          </a:p>
        </p:txBody>
      </p:sp>
    </p:spTree>
    <p:extLst>
      <p:ext uri="{BB962C8B-B14F-4D97-AF65-F5344CB8AC3E}">
        <p14:creationId xmlns:p14="http://schemas.microsoft.com/office/powerpoint/2010/main" val="4141703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Shape = class { } const Shape = class S { }</a:t>
            </a:r>
          </a:p>
        </p:txBody>
      </p:sp>
    </p:spTree>
    <p:extLst>
      <p:ext uri="{BB962C8B-B14F-4D97-AF65-F5344CB8AC3E}">
        <p14:creationId xmlns:p14="http://schemas.microsoft.com/office/powerpoint/2010/main" val="3204838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class Shape { constructor(x, y) { this.moveTo(x, y) } moveTo(x, y) { this.x = x; this.y = y; } static create(x = 0, y = 0) { return new Shape(x, y) } }</a:t>
            </a:r>
          </a:p>
        </p:txBody>
      </p:sp>
    </p:spTree>
    <p:extLst>
      <p:ext uri="{BB962C8B-B14F-4D97-AF65-F5344CB8AC3E}">
        <p14:creationId xmlns:p14="http://schemas.microsoft.com/office/powerpoint/2010/main" val="1510064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dataService = (function() { return { getPost: function() { console.log('GET POST'); } }; })();</a:t>
            </a:r>
          </a:p>
        </p:txBody>
      </p:sp>
    </p:spTree>
    <p:extLst>
      <p:ext uri="{BB962C8B-B14F-4D97-AF65-F5344CB8AC3E}">
        <p14:creationId xmlns:p14="http://schemas.microsoft.com/office/powerpoint/2010/main" val="913119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class Shape { constructor(x, y) { this.x = x; this.y = y; } moveTo(x, y) { this.x = x; this.y = y; } } class Rect extends Shape { constructor(x, y, w, h) { super(x, y); this.w = w; this.h = h; } }</a:t>
            </a:r>
          </a:p>
        </p:txBody>
      </p:sp>
    </p:spTree>
    <p:extLst>
      <p:ext uri="{BB962C8B-B14F-4D97-AF65-F5344CB8AC3E}">
        <p14:creationId xmlns:p14="http://schemas.microsoft.com/office/powerpoint/2010/main" val="834993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dataService = (function() { let privateData = 50; function updatePrivateData() { privateData += 5; } return { getPost: function(refresh = false) { console.log('GET POST'); if (refresh) { updatePrivateData(); } } }; })();</a:t>
            </a:r>
          </a:p>
        </p:txBody>
      </p:sp>
    </p:spTree>
    <p:extLst>
      <p:ext uri="{BB962C8B-B14F-4D97-AF65-F5344CB8AC3E}">
        <p14:creationId xmlns:p14="http://schemas.microsoft.com/office/powerpoint/2010/main" val="2076416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import defaultExport from "module-name"; import * as name from "module-name"; import { export } from "module-name"; import { export as alias } from "module-name"; import { export1 , export2 } from "module-name"; import { export1 , export2 as alias2 , [...] } from "module-name";</a:t>
            </a:r>
          </a:p>
        </p:txBody>
      </p:sp>
    </p:spTree>
    <p:extLst>
      <p:ext uri="{BB962C8B-B14F-4D97-AF65-F5344CB8AC3E}">
        <p14:creationId xmlns:p14="http://schemas.microsoft.com/office/powerpoint/2010/main" val="1081423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import defaultExport, { export [ , [...] ] } from "module-name"; import defaultExport, * as name from "module-name"; import "module-name"; var promise = import(module-name); </a:t>
            </a:r>
          </a:p>
        </p:txBody>
      </p:sp>
    </p:spTree>
    <p:extLst>
      <p:ext uri="{BB962C8B-B14F-4D97-AF65-F5344CB8AC3E}">
        <p14:creationId xmlns:p14="http://schemas.microsoft.com/office/powerpoint/2010/main" val="2680909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export { name1, name2, …, nameN }; export { variable1 as name1, variable2 as name2, …, nameN }; export let name1, name2, …, nameN; // also var, const export let name1 = …, name2 = …, …, nameN; // also var, const export function FunctionName(){...} export class ClassName {...}</a:t>
            </a:r>
          </a:p>
        </p:txBody>
      </p:sp>
    </p:spTree>
    <p:extLst>
      <p:ext uri="{BB962C8B-B14F-4D97-AF65-F5344CB8AC3E}">
        <p14:creationId xmlns:p14="http://schemas.microsoft.com/office/powerpoint/2010/main" val="3567576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export default expression; export default function (…) { … } // also class, function* export default function name1(…) { … } // also class, function* export { name1 as default, … }; export * from …; export { name1, name2, …, nameN } from …; export { import1 as name1, import2 as name2, …, nameN } from …; export { default } from …;</a:t>
            </a:r>
          </a:p>
        </p:txBody>
      </p:sp>
    </p:spTree>
    <p:extLst>
      <p:ext uri="{BB962C8B-B14F-4D97-AF65-F5344CB8AC3E}">
        <p14:creationId xmlns:p14="http://schemas.microsoft.com/office/powerpoint/2010/main" val="849655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96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Khai báo hàm: Định nghĩa hàm (còn gọi là hàm khai báo hoặc câu lệnh hàm) bao gồm từ khóa hàm, theo dõi bởi: </a:t>
            </a:r>
            <a:endParaRPr lang="en-US" b="0" i="0">
              <a:solidFill>
                <a:srgbClr val="000000"/>
              </a:solidFill>
              <a:effectLst/>
              <a:latin typeface="Roboto"/>
            </a:endParaRPr>
          </a:p>
          <a:p>
            <a:r>
              <a:rPr lang="vi-VN" b="0" i="0">
                <a:solidFill>
                  <a:srgbClr val="000000"/>
                </a:solidFill>
                <a:effectLst/>
                <a:latin typeface="Roboto"/>
              </a:rPr>
              <a:t>○ - Tên của hàm. </a:t>
            </a:r>
            <a:endParaRPr lang="en-US" b="0" i="0">
              <a:solidFill>
                <a:srgbClr val="000000"/>
              </a:solidFill>
              <a:effectLst/>
              <a:latin typeface="Roboto"/>
            </a:endParaRPr>
          </a:p>
          <a:p>
            <a:r>
              <a:rPr lang="vi-VN" b="0" i="0">
                <a:solidFill>
                  <a:srgbClr val="000000"/>
                </a:solidFill>
                <a:effectLst/>
                <a:latin typeface="Roboto"/>
              </a:rPr>
              <a:t>○ - Danh sách các tham số của hàm, được đặt trong dấu ngoặc đơn và được phân tách bằng dấu phẩy. </a:t>
            </a:r>
            <a:endParaRPr lang="en-US" b="0" i="0">
              <a:solidFill>
                <a:srgbClr val="000000"/>
              </a:solidFill>
              <a:effectLst/>
              <a:latin typeface="Roboto"/>
            </a:endParaRPr>
          </a:p>
          <a:p>
            <a:r>
              <a:rPr lang="vi-VN" b="0" i="0">
                <a:solidFill>
                  <a:srgbClr val="000000"/>
                </a:solidFill>
                <a:effectLst/>
                <a:latin typeface="Roboto"/>
              </a:rPr>
              <a:t>○ - Các câu lệnh JavaScript xác định hàm, được đặt trong dấu ngoặc dấu ngoặc vuông, {}</a:t>
            </a:r>
            <a:endParaRPr lang="en-US" b="0" i="0">
              <a:solidFill>
                <a:srgbClr val="000000"/>
              </a:solidFill>
              <a:effectLst/>
              <a:latin typeface="Roboto"/>
            </a:endParaRPr>
          </a:p>
          <a:p>
            <a:r>
              <a:rPr lang="vi-VN" b="0" i="0">
                <a:solidFill>
                  <a:srgbClr val="000000"/>
                </a:solidFill>
                <a:effectLst/>
                <a:latin typeface="Roboto"/>
              </a:rPr>
              <a:t>Khai báo hàm được đưa vào phần đầu của phạm vi. </a:t>
            </a:r>
            <a:endParaRPr lang="en-US"/>
          </a:p>
        </p:txBody>
      </p:sp>
    </p:spTree>
    <p:extLst>
      <p:ext uri="{BB962C8B-B14F-4D97-AF65-F5344CB8AC3E}">
        <p14:creationId xmlns:p14="http://schemas.microsoft.com/office/powerpoint/2010/main" val="1405094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p = new Promise( /* executor */ function(resolve, reject) { // statements });</a:t>
            </a:r>
          </a:p>
        </p:txBody>
      </p:sp>
    </p:spTree>
    <p:extLst>
      <p:ext uri="{BB962C8B-B14F-4D97-AF65-F5344CB8AC3E}">
        <p14:creationId xmlns:p14="http://schemas.microsoft.com/office/powerpoint/2010/main" val="3426802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p = new Promise( function (resolve, reject) { // (A) ··· if (···) { resolve(value); // success } else { reject(reason); // failure } });</a:t>
            </a:r>
          </a:p>
        </p:txBody>
      </p:sp>
    </p:spTree>
    <p:extLst>
      <p:ext uri="{BB962C8B-B14F-4D97-AF65-F5344CB8AC3E}">
        <p14:creationId xmlns:p14="http://schemas.microsoft.com/office/powerpoint/2010/main" val="29463169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promise .then( value =&gt; { /* fulfillment */ }, error =&gt; { /* rejection */ } ) .catch(error =&gt; { /* rejection */ });</a:t>
            </a:r>
          </a:p>
        </p:txBody>
      </p:sp>
    </p:spTree>
    <p:extLst>
      <p:ext uri="{BB962C8B-B14F-4D97-AF65-F5344CB8AC3E}">
        <p14:creationId xmlns:p14="http://schemas.microsoft.com/office/powerpoint/2010/main" val="1214569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function httpGet(url) { return new Promise( function (resolve, reject) { const request = new XMLHttpRequest(); request.onload = function () { if (this.status === 200) { // Success resolve(this.response); } else { // Something went wrong (404 etc.) reject(new Error(this.statusText)); } }; request.onerror = function () { reject(new Error('XMLHttpRequest Error: '+ this.statusText)); }; request.open('GET', url); request.send(); }); }</a:t>
            </a:r>
          </a:p>
        </p:txBody>
      </p:sp>
    </p:spTree>
    <p:extLst>
      <p:ext uri="{BB962C8B-B14F-4D97-AF65-F5344CB8AC3E}">
        <p14:creationId xmlns:p14="http://schemas.microsoft.com/office/powerpoint/2010/main" val="806299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httpGet( 'https://api.github.com/search/repositories?q=angular’ ) .then( function (value) { console.log('Contents: ' + value); }, function (reason) { console.error('Something went wrong', reason); });</a:t>
            </a:r>
          </a:p>
        </p:txBody>
      </p:sp>
    </p:spTree>
    <p:extLst>
      <p:ext uri="{BB962C8B-B14F-4D97-AF65-F5344CB8AC3E}">
        <p14:creationId xmlns:p14="http://schemas.microsoft.com/office/powerpoint/2010/main" val="2642791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asyncFunc() .then(function (value1) { return 123; }) .then(function (value2) { console.log(value2); // 123 });</a:t>
            </a:r>
          </a:p>
        </p:txBody>
      </p:sp>
    </p:spTree>
    <p:extLst>
      <p:ext uri="{BB962C8B-B14F-4D97-AF65-F5344CB8AC3E}">
        <p14:creationId xmlns:p14="http://schemas.microsoft.com/office/powerpoint/2010/main" val="3458369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asyncFunc() .then(function (value1) { return 123; }) .then(function (value2) { console.log(value2); // 123 });</a:t>
            </a:r>
          </a:p>
        </p:txBody>
      </p:sp>
    </p:spTree>
    <p:extLst>
      <p:ext uri="{BB962C8B-B14F-4D97-AF65-F5344CB8AC3E}">
        <p14:creationId xmlns:p14="http://schemas.microsoft.com/office/powerpoint/2010/main" val="42601030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asyncFunc1() .then(function (value1) { asyncFunc2() .then(function (value2) { ··· }); })</a:t>
            </a:r>
          </a:p>
        </p:txBody>
      </p:sp>
    </p:spTree>
    <p:extLst>
      <p:ext uri="{BB962C8B-B14F-4D97-AF65-F5344CB8AC3E}">
        <p14:creationId xmlns:p14="http://schemas.microsoft.com/office/powerpoint/2010/main" val="1052283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asyncFunc1() .then(function (value1) { return asyncFunc2(); }) .then(function (value2) { ··· });</a:t>
            </a:r>
          </a:p>
        </p:txBody>
      </p:sp>
    </p:spTree>
    <p:extLst>
      <p:ext uri="{BB962C8B-B14F-4D97-AF65-F5344CB8AC3E}">
        <p14:creationId xmlns:p14="http://schemas.microsoft.com/office/powerpoint/2010/main" val="1066610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function asyncFunc1() { return new Promise(function(resolve, reject) { asyncFunc2().then(function(data) { // extra work with data resolve(data); }).catch(reject); }); }</a:t>
            </a:r>
          </a:p>
        </p:txBody>
      </p:sp>
    </p:spTree>
    <p:extLst>
      <p:ext uri="{BB962C8B-B14F-4D97-AF65-F5344CB8AC3E}">
        <p14:creationId xmlns:p14="http://schemas.microsoft.com/office/powerpoint/2010/main" val="419587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Biểu thức hàm: Biểu thức hàm có thể là một phần của biểu thức lớn hơn: </a:t>
            </a:r>
            <a:endParaRPr lang="en-US" b="0" i="0">
              <a:solidFill>
                <a:srgbClr val="000000"/>
              </a:solidFill>
              <a:effectLst/>
              <a:latin typeface="Roboto"/>
            </a:endParaRPr>
          </a:p>
          <a:p>
            <a:r>
              <a:rPr lang="vi-VN" b="0" i="0">
                <a:solidFill>
                  <a:srgbClr val="000000"/>
                </a:solidFill>
                <a:effectLst/>
                <a:latin typeface="Roboto"/>
              </a:rPr>
              <a:t>Người ta có thể xác định các biểu thức hàm "được đặt tên" (trong đó tên của biểu thức có thể được sử dụng trong ngăn xếp cuộc gọi chẳng hạn) hoặc các biểu thức hàm "ẩn danh". </a:t>
            </a:r>
            <a:endParaRPr lang="en-US" b="0" i="0">
              <a:solidFill>
                <a:srgbClr val="000000"/>
              </a:solidFill>
              <a:effectLst/>
              <a:latin typeface="Roboto"/>
            </a:endParaRPr>
          </a:p>
          <a:p>
            <a:r>
              <a:rPr lang="vi-VN" b="0" i="0">
                <a:solidFill>
                  <a:srgbClr val="000000"/>
                </a:solidFill>
                <a:effectLst/>
                <a:latin typeface="Roboto"/>
              </a:rPr>
              <a:t>Các biểu thức hàm không được đưa vào đầu phạm vi, do đó chúng không thể được sử dụng trước khi chúng xuất hiện trong mã. </a:t>
            </a:r>
            <a:endParaRPr lang="en-US"/>
          </a:p>
        </p:txBody>
      </p:sp>
    </p:spTree>
    <p:extLst>
      <p:ext uri="{BB962C8B-B14F-4D97-AF65-F5344CB8AC3E}">
        <p14:creationId xmlns:p14="http://schemas.microsoft.com/office/powerpoint/2010/main" val="25082063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function asyncFunc1() { return asyncFunc2().then(function(data) { // extra work with data return data; }); }</a:t>
            </a:r>
          </a:p>
        </p:txBody>
      </p:sp>
    </p:spTree>
    <p:extLst>
      <p:ext uri="{BB962C8B-B14F-4D97-AF65-F5344CB8AC3E}">
        <p14:creationId xmlns:p14="http://schemas.microsoft.com/office/powerpoint/2010/main" val="1055656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function asyncFunc1() { return asyncFunc2().then(function(data) { // extra work with data return data; }); }</a:t>
            </a:r>
          </a:p>
        </p:txBody>
      </p:sp>
    </p:spTree>
    <p:extLst>
      <p:ext uri="{BB962C8B-B14F-4D97-AF65-F5344CB8AC3E}">
        <p14:creationId xmlns:p14="http://schemas.microsoft.com/office/powerpoint/2010/main" val="42121878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promise = new Promise( function(resolve, reject) { resolve("done"); reject(new Error("…")); // ignored setTimeout(() =&gt; resolve("…")); // ignored });</a:t>
            </a:r>
          </a:p>
        </p:txBody>
      </p:sp>
    </p:spTree>
    <p:extLst>
      <p:ext uri="{BB962C8B-B14F-4D97-AF65-F5344CB8AC3E}">
        <p14:creationId xmlns:p14="http://schemas.microsoft.com/office/powerpoint/2010/main" val="2288149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async function f() { return 1; } function f() { return Promise.resolve(1); }</a:t>
            </a:r>
          </a:p>
        </p:txBody>
      </p:sp>
    </p:spTree>
    <p:extLst>
      <p:ext uri="{BB962C8B-B14F-4D97-AF65-F5344CB8AC3E}">
        <p14:creationId xmlns:p14="http://schemas.microsoft.com/office/powerpoint/2010/main" val="12941661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async function f() { const promise = new Promise((resolve, reject) =&gt; { setTimeout(() =&gt; resolve("done!"), 1000) }); // wait till the promise resolves (*) const result = await promise; console.log(result); // "done!" } f();</a:t>
            </a:r>
          </a:p>
        </p:txBody>
      </p:sp>
    </p:spTree>
    <p:extLst>
      <p:ext uri="{BB962C8B-B14F-4D97-AF65-F5344CB8AC3E}">
        <p14:creationId xmlns:p14="http://schemas.microsoft.com/office/powerpoint/2010/main" val="30657659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function f() { const promise = new Promise((resolve, reject) =&gt; { setTimeout(() =&gt; resolve("done!"), 1000) }); // SyntaxError const result = await promise; } f();</a:t>
            </a:r>
          </a:p>
        </p:txBody>
      </p:sp>
    </p:spTree>
    <p:extLst>
      <p:ext uri="{BB962C8B-B14F-4D97-AF65-F5344CB8AC3E}">
        <p14:creationId xmlns:p14="http://schemas.microsoft.com/office/powerpoint/2010/main" val="3633558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const response = await fetch( 'https://api.github.com/search/repositories?q=angular’ ); const repos = await response.json();</a:t>
            </a:r>
          </a:p>
        </p:txBody>
      </p:sp>
    </p:spTree>
    <p:extLst>
      <p:ext uri="{BB962C8B-B14F-4D97-AF65-F5344CB8AC3E}">
        <p14:creationId xmlns:p14="http://schemas.microsoft.com/office/powerpoint/2010/main" val="912395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class User { constructor(username) { this.username = username; } async getUser() { const response = await fetch( `https://api.github.com/search/users?q=${this.username}` ); return await response.json(); } } const u = new User('tiep'); u.getUser().then(res =&gt; console.log(res));</a:t>
            </a:r>
          </a:p>
        </p:txBody>
      </p:sp>
    </p:spTree>
    <p:extLst>
      <p:ext uri="{BB962C8B-B14F-4D97-AF65-F5344CB8AC3E}">
        <p14:creationId xmlns:p14="http://schemas.microsoft.com/office/powerpoint/2010/main" val="3453995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async function getUser(username) { try { const response = await fetch( `https://api.github.com/search/users?q=${username}` ); return await response.json(); } catch(e) { throw e; } } getUser('tiep’) .then(res =&gt; console.log(res)) .catch(err =&gt; console.warn(err));</a:t>
            </a:r>
          </a:p>
        </p:txBody>
      </p:sp>
    </p:spTree>
    <p:extLst>
      <p:ext uri="{BB962C8B-B14F-4D97-AF65-F5344CB8AC3E}">
        <p14:creationId xmlns:p14="http://schemas.microsoft.com/office/powerpoint/2010/main" val="33853225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 x = 0; async function r5() { x += 1; console.log(x); return 5; } (async () =&gt; { x += await r5(); console.log(x); })();</a:t>
            </a:r>
          </a:p>
        </p:txBody>
      </p:sp>
    </p:spTree>
    <p:extLst>
      <p:ext uri="{BB962C8B-B14F-4D97-AF65-F5344CB8AC3E}">
        <p14:creationId xmlns:p14="http://schemas.microsoft.com/office/powerpoint/2010/main" val="414089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IIFE (Biểu thức hàm có thể gọi ngay lập tức): biểu thức hàm được gọi ngay sau khi hàm được khai báo. </a:t>
            </a:r>
            <a:endParaRPr lang="en-US"/>
          </a:p>
        </p:txBody>
      </p:sp>
    </p:spTree>
    <p:extLst>
      <p:ext uri="{BB962C8B-B14F-4D97-AF65-F5344CB8AC3E}">
        <p14:creationId xmlns:p14="http://schemas.microsoft.com/office/powerpoint/2010/main" val="1028804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 x = 0; async function r5() { x += 1; console.log(x); return 5; } (async () =&gt; { const y = await r5(); x += y; console.log(x); })();</a:t>
            </a:r>
          </a:p>
        </p:txBody>
      </p:sp>
    </p:spTree>
    <p:extLst>
      <p:ext uri="{BB962C8B-B14F-4D97-AF65-F5344CB8AC3E}">
        <p14:creationId xmlns:p14="http://schemas.microsoft.com/office/powerpoint/2010/main" val="4783149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async function getBooksAndAuthor(authorId) { const books = await fetchAllBook(); const author = await fetchAuthorById(authorId); return { author, books: books.filter(book =&gt; book.authorId === authorId), }; }</a:t>
            </a:r>
          </a:p>
        </p:txBody>
      </p:sp>
    </p:spTree>
    <p:extLst>
      <p:ext uri="{BB962C8B-B14F-4D97-AF65-F5344CB8AC3E}">
        <p14:creationId xmlns:p14="http://schemas.microsoft.com/office/powerpoint/2010/main" val="42588893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async function getBooksAndAuthor(authorId) { const bookPromise = fetchAllBook(); const authorPromise = fetchAuthorById(authorId); const books = await bookPromise; const author = await authorPromise; return { author, books: books.filter(book =&gt; book.authorId === authorId), }; }</a:t>
            </a:r>
          </a:p>
        </p:txBody>
      </p:sp>
    </p:spTree>
    <p:extLst>
      <p:ext uri="{BB962C8B-B14F-4D97-AF65-F5344CB8AC3E}">
        <p14:creationId xmlns:p14="http://schemas.microsoft.com/office/powerpoint/2010/main" val="34544175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Ba vai trò của hàm trong JavaScript: - Chức năng phi phương pháp (chức năng bình thường). - Constructor. - Phương pháp. </a:t>
            </a:r>
            <a:endParaRPr lang="en-US"/>
          </a:p>
        </p:txBody>
      </p:sp>
    </p:spTree>
    <p:extLst>
      <p:ext uri="{BB962C8B-B14F-4D97-AF65-F5344CB8AC3E}">
        <p14:creationId xmlns:p14="http://schemas.microsoft.com/office/powerpoint/2010/main" val="2421699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000000"/>
                </a:solidFill>
                <a:effectLst/>
                <a:latin typeface="Roboto"/>
              </a:rPr>
              <a:t>“Tham số” so với “Đối số”: </a:t>
            </a:r>
            <a:endParaRPr lang="en-US" b="0" i="0">
              <a:solidFill>
                <a:srgbClr val="000000"/>
              </a:solidFill>
              <a:effectLst/>
              <a:latin typeface="Roboto"/>
            </a:endParaRPr>
          </a:p>
          <a:p>
            <a:pPr lvl="1"/>
            <a:r>
              <a:rPr lang="vi-VN" b="0" i="0">
                <a:solidFill>
                  <a:srgbClr val="000000"/>
                </a:solidFill>
                <a:effectLst/>
                <a:latin typeface="Roboto"/>
              </a:rPr>
              <a:t>Các tham số được sử dụng để xác định một hàm. </a:t>
            </a:r>
            <a:endParaRPr lang="en-US" b="0" i="0">
              <a:solidFill>
                <a:srgbClr val="000000"/>
              </a:solidFill>
              <a:effectLst/>
              <a:latin typeface="Roboto"/>
            </a:endParaRPr>
          </a:p>
          <a:p>
            <a:pPr lvl="1"/>
            <a:r>
              <a:rPr lang="vi-VN" b="0" i="0">
                <a:solidFill>
                  <a:srgbClr val="000000"/>
                </a:solidFill>
                <a:effectLst/>
                <a:latin typeface="Roboto"/>
              </a:rPr>
              <a:t>Các đối số được sử dụng để gọi một hàm. </a:t>
            </a:r>
            <a:endParaRPr lang="en-US" b="0" i="0">
              <a:solidFill>
                <a:srgbClr val="000000"/>
              </a:solidFill>
              <a:effectLst/>
              <a:latin typeface="Roboto"/>
            </a:endParaRPr>
          </a:p>
          <a:p>
            <a:r>
              <a:rPr lang="vi-VN" b="0" i="0">
                <a:solidFill>
                  <a:srgbClr val="000000"/>
                </a:solidFill>
                <a:effectLst/>
                <a:latin typeface="Roboto"/>
              </a:rPr>
              <a:t>Đối tượng đối số: </a:t>
            </a:r>
            <a:endParaRPr lang="en-US" b="0" i="0">
              <a:solidFill>
                <a:srgbClr val="000000"/>
              </a:solidFill>
              <a:effectLst/>
              <a:latin typeface="Roboto"/>
            </a:endParaRPr>
          </a:p>
          <a:p>
            <a:pPr lvl="1"/>
            <a:r>
              <a:rPr lang="vi-VN" b="0" i="0">
                <a:solidFill>
                  <a:srgbClr val="000000"/>
                </a:solidFill>
                <a:effectLst/>
                <a:latin typeface="Roboto"/>
              </a:rPr>
              <a:t>Các đối số của một hàm được duy trì trong một mảng giống như đối tượng. </a:t>
            </a:r>
            <a:endParaRPr lang="en-US" b="0" i="0">
              <a:solidFill>
                <a:srgbClr val="000000"/>
              </a:solidFill>
              <a:effectLst/>
              <a:latin typeface="Roboto"/>
            </a:endParaRPr>
          </a:p>
          <a:p>
            <a:pPr lvl="2"/>
            <a:r>
              <a:rPr lang="vi-VN" b="0" i="0">
                <a:solidFill>
                  <a:srgbClr val="000000"/>
                </a:solidFill>
                <a:effectLst/>
                <a:latin typeface="Roboto"/>
              </a:rPr>
              <a:t>Truy cập đối số thứ nhất: đối số [0] </a:t>
            </a:r>
            <a:endParaRPr lang="en-US" b="0" i="0">
              <a:solidFill>
                <a:srgbClr val="000000"/>
              </a:solidFill>
              <a:effectLst/>
              <a:latin typeface="Roboto"/>
            </a:endParaRPr>
          </a:p>
          <a:p>
            <a:pPr lvl="2"/>
            <a:r>
              <a:rPr lang="vi-VN" b="0" i="0">
                <a:solidFill>
                  <a:srgbClr val="000000"/>
                </a:solidFill>
                <a:effectLst/>
                <a:latin typeface="Roboto"/>
              </a:rPr>
              <a:t>Tổng số đối số được biểu thị bằng đối số. </a:t>
            </a:r>
            <a:endParaRPr lang="en-US"/>
          </a:p>
        </p:txBody>
      </p:sp>
    </p:spTree>
    <p:extLst>
      <p:ext uri="{BB962C8B-B14F-4D97-AF65-F5344CB8AC3E}">
        <p14:creationId xmlns:p14="http://schemas.microsoft.com/office/powerpoint/2010/main" val="2952342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536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77" r:id="rId5"/>
    <p:sldLayoutId id="2147483678" r:id="rId6"/>
    <p:sldLayoutId id="2147483679" r:id="rId7"/>
    <p:sldLayoutId id="2147483680" r:id="rId8"/>
    <p:sldLayoutId id="2147483681" r:id="rId9"/>
    <p:sldLayoutId id="214748368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Javascript</a:t>
            </a:r>
            <a:endParaRPr/>
          </a:p>
        </p:txBody>
      </p:sp>
      <p:sp>
        <p:nvSpPr>
          <p:cNvPr id="2129" name="Google Shape;2129;p38"/>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Khóa học angular v12</a:t>
            </a:r>
            <a:br>
              <a:rPr lang="en-US"/>
            </a:br>
            <a:r>
              <a:rPr lang="en-US"/>
              <a:t>4-2021</a:t>
            </a:r>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2400"/>
              <a:t>All nonprimitive values are objects.</a:t>
            </a:r>
            <a:endParaRPr lang="en-US" sz="1100"/>
          </a:p>
          <a:p>
            <a:endParaRPr lang="en-US" sz="105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Objects</a:t>
            </a:r>
          </a:p>
        </p:txBody>
      </p:sp>
      <p:pic>
        <p:nvPicPr>
          <p:cNvPr id="6" name="Picture 5">
            <a:extLst>
              <a:ext uri="{FF2B5EF4-FFF2-40B4-BE49-F238E27FC236}">
                <a16:creationId xmlns:a16="http://schemas.microsoft.com/office/drawing/2014/main" id="{185E14FD-01A8-40AC-A49C-696BE6FA5045}"/>
              </a:ext>
            </a:extLst>
          </p:cNvPr>
          <p:cNvPicPr>
            <a:picLocks noChangeAspect="1"/>
          </p:cNvPicPr>
          <p:nvPr/>
        </p:nvPicPr>
        <p:blipFill>
          <a:blip r:embed="rId2"/>
          <a:stretch>
            <a:fillRect/>
          </a:stretch>
        </p:blipFill>
        <p:spPr>
          <a:xfrm>
            <a:off x="1378323" y="1725927"/>
            <a:ext cx="5934075" cy="2657254"/>
          </a:xfrm>
          <a:prstGeom prst="rect">
            <a:avLst/>
          </a:prstGeom>
        </p:spPr>
      </p:pic>
    </p:spTree>
    <p:extLst>
      <p:ext uri="{BB962C8B-B14F-4D97-AF65-F5344CB8AC3E}">
        <p14:creationId xmlns:p14="http://schemas.microsoft.com/office/powerpoint/2010/main" val="10394538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2800"/>
              <a:t>Specifying parameters</a:t>
            </a:r>
            <a:r>
              <a:rPr lang="en-US" sz="1800"/>
              <a:t>.</a:t>
            </a:r>
          </a:p>
          <a:p>
            <a:endParaRPr lang="en-US" sz="1800"/>
          </a:p>
          <a:p>
            <a:endParaRPr lang="en-US" sz="18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Arrow Functions </a:t>
            </a:r>
          </a:p>
        </p:txBody>
      </p:sp>
      <p:pic>
        <p:nvPicPr>
          <p:cNvPr id="5" name="Picture 4">
            <a:extLst>
              <a:ext uri="{FF2B5EF4-FFF2-40B4-BE49-F238E27FC236}">
                <a16:creationId xmlns:a16="http://schemas.microsoft.com/office/drawing/2014/main" id="{91F4A731-5453-4A4D-9F5F-B389999594AC}"/>
              </a:ext>
            </a:extLst>
          </p:cNvPr>
          <p:cNvPicPr>
            <a:picLocks noChangeAspect="1"/>
          </p:cNvPicPr>
          <p:nvPr/>
        </p:nvPicPr>
        <p:blipFill>
          <a:blip r:embed="rId3"/>
          <a:stretch>
            <a:fillRect/>
          </a:stretch>
        </p:blipFill>
        <p:spPr>
          <a:xfrm>
            <a:off x="1175658" y="2050292"/>
            <a:ext cx="6217920" cy="1155702"/>
          </a:xfrm>
          <a:prstGeom prst="rect">
            <a:avLst/>
          </a:prstGeom>
        </p:spPr>
      </p:pic>
    </p:spTree>
    <p:extLst>
      <p:ext uri="{BB962C8B-B14F-4D97-AF65-F5344CB8AC3E}">
        <p14:creationId xmlns:p14="http://schemas.microsoft.com/office/powerpoint/2010/main" val="26518748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2800"/>
              <a:t>Specifying a body</a:t>
            </a:r>
            <a:endParaRPr lang="en-US" sz="1800"/>
          </a:p>
          <a:p>
            <a:endParaRPr lang="en-US" sz="18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Arrow Functions </a:t>
            </a:r>
          </a:p>
        </p:txBody>
      </p:sp>
      <p:pic>
        <p:nvPicPr>
          <p:cNvPr id="6" name="Picture 5">
            <a:extLst>
              <a:ext uri="{FF2B5EF4-FFF2-40B4-BE49-F238E27FC236}">
                <a16:creationId xmlns:a16="http://schemas.microsoft.com/office/drawing/2014/main" id="{6C47D8F4-6B87-4226-A05E-F9784E696CFA}"/>
              </a:ext>
            </a:extLst>
          </p:cNvPr>
          <p:cNvPicPr>
            <a:picLocks noChangeAspect="1"/>
          </p:cNvPicPr>
          <p:nvPr/>
        </p:nvPicPr>
        <p:blipFill>
          <a:blip r:embed="rId3"/>
          <a:stretch>
            <a:fillRect/>
          </a:stretch>
        </p:blipFill>
        <p:spPr>
          <a:xfrm>
            <a:off x="1110343" y="1760147"/>
            <a:ext cx="6335486" cy="2104405"/>
          </a:xfrm>
          <a:prstGeom prst="rect">
            <a:avLst/>
          </a:prstGeom>
        </p:spPr>
      </p:pic>
    </p:spTree>
    <p:extLst>
      <p:ext uri="{BB962C8B-B14F-4D97-AF65-F5344CB8AC3E}">
        <p14:creationId xmlns:p14="http://schemas.microsoft.com/office/powerpoint/2010/main" val="793943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2000"/>
              <a:t>No line break after arrow function parameters</a:t>
            </a:r>
            <a:endParaRPr lang="en-US" sz="14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Arrow Functions </a:t>
            </a:r>
          </a:p>
        </p:txBody>
      </p:sp>
      <p:pic>
        <p:nvPicPr>
          <p:cNvPr id="5" name="Picture 4">
            <a:extLst>
              <a:ext uri="{FF2B5EF4-FFF2-40B4-BE49-F238E27FC236}">
                <a16:creationId xmlns:a16="http://schemas.microsoft.com/office/drawing/2014/main" id="{2107584B-322A-4AAF-B270-8487E494E2F1}"/>
              </a:ext>
            </a:extLst>
          </p:cNvPr>
          <p:cNvPicPr>
            <a:picLocks noChangeAspect="1"/>
          </p:cNvPicPr>
          <p:nvPr/>
        </p:nvPicPr>
        <p:blipFill>
          <a:blip r:embed="rId3"/>
          <a:stretch>
            <a:fillRect/>
          </a:stretch>
        </p:blipFill>
        <p:spPr>
          <a:xfrm>
            <a:off x="1384663" y="1858767"/>
            <a:ext cx="5794738" cy="1799241"/>
          </a:xfrm>
          <a:prstGeom prst="rect">
            <a:avLst/>
          </a:prstGeom>
        </p:spPr>
      </p:pic>
    </p:spTree>
    <p:extLst>
      <p:ext uri="{BB962C8B-B14F-4D97-AF65-F5344CB8AC3E}">
        <p14:creationId xmlns:p14="http://schemas.microsoft.com/office/powerpoint/2010/main" val="38886252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2000"/>
              <a:t>Returning object literals</a:t>
            </a:r>
            <a:endParaRPr lang="en-US" sz="14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Arrow Functions </a:t>
            </a:r>
          </a:p>
        </p:txBody>
      </p:sp>
      <p:pic>
        <p:nvPicPr>
          <p:cNvPr id="6" name="Picture 5">
            <a:extLst>
              <a:ext uri="{FF2B5EF4-FFF2-40B4-BE49-F238E27FC236}">
                <a16:creationId xmlns:a16="http://schemas.microsoft.com/office/drawing/2014/main" id="{193D5B17-C37F-4B90-B24A-F7FC9FBC8E3E}"/>
              </a:ext>
            </a:extLst>
          </p:cNvPr>
          <p:cNvPicPr>
            <a:picLocks noChangeAspect="1"/>
          </p:cNvPicPr>
          <p:nvPr/>
        </p:nvPicPr>
        <p:blipFill>
          <a:blip r:embed="rId3"/>
          <a:stretch>
            <a:fillRect/>
          </a:stretch>
        </p:blipFill>
        <p:spPr>
          <a:xfrm>
            <a:off x="1115247" y="2259434"/>
            <a:ext cx="6252204" cy="552916"/>
          </a:xfrm>
          <a:prstGeom prst="rect">
            <a:avLst/>
          </a:prstGeom>
        </p:spPr>
      </p:pic>
    </p:spTree>
    <p:extLst>
      <p:ext uri="{BB962C8B-B14F-4D97-AF65-F5344CB8AC3E}">
        <p14:creationId xmlns:p14="http://schemas.microsoft.com/office/powerpoint/2010/main" val="27822247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a:xfrm>
            <a:off x="705146" y="1023193"/>
            <a:ext cx="7704000" cy="3513000"/>
          </a:xfrm>
        </p:spPr>
        <p:txBody>
          <a:bodyPr/>
          <a:lstStyle/>
          <a:p>
            <a:r>
              <a:rPr lang="en-US" sz="1400"/>
              <a:t>Arrow functions versus normal functions</a:t>
            </a:r>
          </a:p>
          <a:p>
            <a:endParaRPr lang="en-US" sz="1400"/>
          </a:p>
          <a:p>
            <a:r>
              <a:rPr lang="en-US" sz="1400"/>
              <a:t>An arrow function is different from a normal function in only two ways:</a:t>
            </a:r>
          </a:p>
          <a:p>
            <a:pPr lvl="1"/>
            <a:r>
              <a:rPr lang="en-US"/>
              <a:t>The following constructs are lexical:</a:t>
            </a:r>
          </a:p>
          <a:p>
            <a:pPr lvl="2"/>
            <a:r>
              <a:rPr lang="en-US"/>
              <a:t>- arguments, super, this, new.target</a:t>
            </a:r>
          </a:p>
          <a:p>
            <a:pPr lvl="1"/>
            <a:r>
              <a:rPr lang="en-US"/>
              <a:t>It can’t be used as a constructor: </a:t>
            </a:r>
          </a:p>
          <a:p>
            <a:pPr lvl="2"/>
            <a:r>
              <a:rPr lang="en-US"/>
              <a:t>Normal functions support new via the internal method [[Construct]] and the property prototype. Arrow functions have neither, which is why new (() =&gt; {}) throws an error</a:t>
            </a:r>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Arrow Functions </a:t>
            </a:r>
          </a:p>
        </p:txBody>
      </p:sp>
    </p:spTree>
    <p:extLst>
      <p:ext uri="{BB962C8B-B14F-4D97-AF65-F5344CB8AC3E}">
        <p14:creationId xmlns:p14="http://schemas.microsoft.com/office/powerpoint/2010/main" val="1451421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A36DBA-11FE-4AC2-8874-E8932C601940}"/>
              </a:ext>
            </a:extLst>
          </p:cNvPr>
          <p:cNvSpPr>
            <a:spLocks noGrp="1"/>
          </p:cNvSpPr>
          <p:nvPr>
            <p:ph type="body" idx="1"/>
          </p:nvPr>
        </p:nvSpPr>
        <p:spPr/>
        <p:txBody>
          <a:bodyPr/>
          <a:lstStyle/>
          <a:p>
            <a:r>
              <a:rPr lang="en-US"/>
              <a:t>Referring to other parameters in default values </a:t>
            </a:r>
          </a:p>
        </p:txBody>
      </p:sp>
      <p:sp>
        <p:nvSpPr>
          <p:cNvPr id="3" name="Title 2">
            <a:extLst>
              <a:ext uri="{FF2B5EF4-FFF2-40B4-BE49-F238E27FC236}">
                <a16:creationId xmlns:a16="http://schemas.microsoft.com/office/drawing/2014/main" id="{414E1D49-9288-44BC-985E-C692EA78C6D2}"/>
              </a:ext>
            </a:extLst>
          </p:cNvPr>
          <p:cNvSpPr>
            <a:spLocks noGrp="1"/>
          </p:cNvSpPr>
          <p:nvPr>
            <p:ph type="ctrTitle"/>
          </p:nvPr>
        </p:nvSpPr>
        <p:spPr/>
        <p:txBody>
          <a:bodyPr/>
          <a:lstStyle/>
          <a:p>
            <a:r>
              <a:rPr lang="en-US"/>
              <a:t>Default Parameter Value </a:t>
            </a:r>
          </a:p>
        </p:txBody>
      </p:sp>
      <p:pic>
        <p:nvPicPr>
          <p:cNvPr id="5" name="Picture 4">
            <a:extLst>
              <a:ext uri="{FF2B5EF4-FFF2-40B4-BE49-F238E27FC236}">
                <a16:creationId xmlns:a16="http://schemas.microsoft.com/office/drawing/2014/main" id="{6780A053-A83F-40BC-8347-9DE7CEAB15CC}"/>
              </a:ext>
            </a:extLst>
          </p:cNvPr>
          <p:cNvPicPr>
            <a:picLocks noChangeAspect="1"/>
          </p:cNvPicPr>
          <p:nvPr/>
        </p:nvPicPr>
        <p:blipFill>
          <a:blip r:embed="rId3"/>
          <a:stretch>
            <a:fillRect/>
          </a:stretch>
        </p:blipFill>
        <p:spPr>
          <a:xfrm>
            <a:off x="1273629" y="1517143"/>
            <a:ext cx="3859802" cy="2494378"/>
          </a:xfrm>
          <a:prstGeom prst="rect">
            <a:avLst/>
          </a:prstGeom>
        </p:spPr>
      </p:pic>
    </p:spTree>
    <p:extLst>
      <p:ext uri="{BB962C8B-B14F-4D97-AF65-F5344CB8AC3E}">
        <p14:creationId xmlns:p14="http://schemas.microsoft.com/office/powerpoint/2010/main" val="19257627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0ACDB6-D105-497F-BF16-E22488CE2F72}"/>
              </a:ext>
            </a:extLst>
          </p:cNvPr>
          <p:cNvSpPr>
            <a:spLocks noGrp="1"/>
          </p:cNvSpPr>
          <p:nvPr>
            <p:ph type="body" idx="1"/>
          </p:nvPr>
        </p:nvSpPr>
        <p:spPr/>
        <p:txBody>
          <a:bodyPr/>
          <a:lstStyle/>
          <a:p>
            <a:r>
              <a:rPr lang="en-US" sz="1600"/>
              <a:t>The destructuring assignment syntax is a JavaScript expression that makes it possible to unpack values from arrays, or properties from objects, into distinct variables.</a:t>
            </a:r>
          </a:p>
        </p:txBody>
      </p:sp>
      <p:sp>
        <p:nvSpPr>
          <p:cNvPr id="3" name="Title 2">
            <a:extLst>
              <a:ext uri="{FF2B5EF4-FFF2-40B4-BE49-F238E27FC236}">
                <a16:creationId xmlns:a16="http://schemas.microsoft.com/office/drawing/2014/main" id="{EF9C888F-3BFC-4899-BA2D-24D48E753572}"/>
              </a:ext>
            </a:extLst>
          </p:cNvPr>
          <p:cNvSpPr>
            <a:spLocks noGrp="1"/>
          </p:cNvSpPr>
          <p:nvPr>
            <p:ph type="ctrTitle"/>
          </p:nvPr>
        </p:nvSpPr>
        <p:spPr/>
        <p:txBody>
          <a:bodyPr/>
          <a:lstStyle/>
          <a:p>
            <a:r>
              <a:rPr lang="en-US"/>
              <a:t>Destructuring Assignment </a:t>
            </a:r>
          </a:p>
        </p:txBody>
      </p:sp>
    </p:spTree>
    <p:extLst>
      <p:ext uri="{BB962C8B-B14F-4D97-AF65-F5344CB8AC3E}">
        <p14:creationId xmlns:p14="http://schemas.microsoft.com/office/powerpoint/2010/main" val="37748115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Default Parameter Value </a:t>
            </a:r>
          </a:p>
        </p:txBody>
      </p:sp>
      <p:pic>
        <p:nvPicPr>
          <p:cNvPr id="5" name="Picture 4">
            <a:extLst>
              <a:ext uri="{FF2B5EF4-FFF2-40B4-BE49-F238E27FC236}">
                <a16:creationId xmlns:a16="http://schemas.microsoft.com/office/drawing/2014/main" id="{72605EF4-21B7-4716-BDA9-AE1AB4EE3A9B}"/>
              </a:ext>
            </a:extLst>
          </p:cNvPr>
          <p:cNvPicPr>
            <a:picLocks noChangeAspect="1"/>
          </p:cNvPicPr>
          <p:nvPr/>
        </p:nvPicPr>
        <p:blipFill>
          <a:blip r:embed="rId3"/>
          <a:stretch>
            <a:fillRect/>
          </a:stretch>
        </p:blipFill>
        <p:spPr>
          <a:xfrm>
            <a:off x="935478" y="1352006"/>
            <a:ext cx="6987891" cy="2168434"/>
          </a:xfrm>
          <a:prstGeom prst="rect">
            <a:avLst/>
          </a:prstGeom>
        </p:spPr>
      </p:pic>
    </p:spTree>
    <p:extLst>
      <p:ext uri="{BB962C8B-B14F-4D97-AF65-F5344CB8AC3E}">
        <p14:creationId xmlns:p14="http://schemas.microsoft.com/office/powerpoint/2010/main" val="16875302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F5911-A94F-461E-9692-443AA85679D3}"/>
              </a:ext>
            </a:extLst>
          </p:cNvPr>
          <p:cNvSpPr>
            <a:spLocks noGrp="1"/>
          </p:cNvSpPr>
          <p:nvPr>
            <p:ph type="ctrTitle"/>
          </p:nvPr>
        </p:nvSpPr>
        <p:spPr/>
        <p:txBody>
          <a:bodyPr/>
          <a:lstStyle/>
          <a:p>
            <a:r>
              <a:rPr lang="en-US"/>
              <a:t>Destructuring Assignment </a:t>
            </a:r>
          </a:p>
        </p:txBody>
      </p:sp>
      <p:pic>
        <p:nvPicPr>
          <p:cNvPr id="5" name="Picture 4">
            <a:extLst>
              <a:ext uri="{FF2B5EF4-FFF2-40B4-BE49-F238E27FC236}">
                <a16:creationId xmlns:a16="http://schemas.microsoft.com/office/drawing/2014/main" id="{89A3510D-1D58-4E5F-98DE-4C2E639087FF}"/>
              </a:ext>
            </a:extLst>
          </p:cNvPr>
          <p:cNvPicPr>
            <a:picLocks noChangeAspect="1"/>
          </p:cNvPicPr>
          <p:nvPr/>
        </p:nvPicPr>
        <p:blipFill>
          <a:blip r:embed="rId3"/>
          <a:stretch>
            <a:fillRect/>
          </a:stretch>
        </p:blipFill>
        <p:spPr>
          <a:xfrm>
            <a:off x="1077686" y="1262054"/>
            <a:ext cx="6354399" cy="2274945"/>
          </a:xfrm>
          <a:prstGeom prst="rect">
            <a:avLst/>
          </a:prstGeom>
        </p:spPr>
      </p:pic>
    </p:spTree>
    <p:extLst>
      <p:ext uri="{BB962C8B-B14F-4D97-AF65-F5344CB8AC3E}">
        <p14:creationId xmlns:p14="http://schemas.microsoft.com/office/powerpoint/2010/main" val="3426644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Destructuring Assignment </a:t>
            </a:r>
          </a:p>
        </p:txBody>
      </p:sp>
      <p:pic>
        <p:nvPicPr>
          <p:cNvPr id="5" name="Picture 4">
            <a:extLst>
              <a:ext uri="{FF2B5EF4-FFF2-40B4-BE49-F238E27FC236}">
                <a16:creationId xmlns:a16="http://schemas.microsoft.com/office/drawing/2014/main" id="{296C4E56-6679-4710-839C-5EB01C387AFE}"/>
              </a:ext>
            </a:extLst>
          </p:cNvPr>
          <p:cNvPicPr>
            <a:picLocks noChangeAspect="1"/>
          </p:cNvPicPr>
          <p:nvPr/>
        </p:nvPicPr>
        <p:blipFill>
          <a:blip r:embed="rId3"/>
          <a:stretch>
            <a:fillRect/>
          </a:stretch>
        </p:blipFill>
        <p:spPr>
          <a:xfrm>
            <a:off x="1443445" y="1474778"/>
            <a:ext cx="5581649" cy="2193943"/>
          </a:xfrm>
          <a:prstGeom prst="rect">
            <a:avLst/>
          </a:prstGeom>
        </p:spPr>
      </p:pic>
    </p:spTree>
    <p:extLst>
      <p:ext uri="{BB962C8B-B14F-4D97-AF65-F5344CB8AC3E}">
        <p14:creationId xmlns:p14="http://schemas.microsoft.com/office/powerpoint/2010/main" val="3780330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2400"/>
              <a:t>Compared by reference</a:t>
            </a:r>
            <a:endParaRPr lang="en-US" sz="80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Objects</a:t>
            </a:r>
          </a:p>
        </p:txBody>
      </p:sp>
      <p:pic>
        <p:nvPicPr>
          <p:cNvPr id="5" name="Picture 4">
            <a:extLst>
              <a:ext uri="{FF2B5EF4-FFF2-40B4-BE49-F238E27FC236}">
                <a16:creationId xmlns:a16="http://schemas.microsoft.com/office/drawing/2014/main" id="{8DA699D3-4466-4725-8491-8E9241D026C0}"/>
              </a:ext>
            </a:extLst>
          </p:cNvPr>
          <p:cNvPicPr>
            <a:picLocks noChangeAspect="1"/>
          </p:cNvPicPr>
          <p:nvPr/>
        </p:nvPicPr>
        <p:blipFill>
          <a:blip r:embed="rId2"/>
          <a:stretch>
            <a:fillRect/>
          </a:stretch>
        </p:blipFill>
        <p:spPr>
          <a:xfrm>
            <a:off x="1301423" y="1814099"/>
            <a:ext cx="6541153" cy="2210773"/>
          </a:xfrm>
          <a:prstGeom prst="rect">
            <a:avLst/>
          </a:prstGeom>
        </p:spPr>
      </p:pic>
    </p:spTree>
    <p:extLst>
      <p:ext uri="{BB962C8B-B14F-4D97-AF65-F5344CB8AC3E}">
        <p14:creationId xmlns:p14="http://schemas.microsoft.com/office/powerpoint/2010/main" val="15434429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Destructuring Assignment </a:t>
            </a:r>
          </a:p>
        </p:txBody>
      </p:sp>
      <p:pic>
        <p:nvPicPr>
          <p:cNvPr id="4" name="Picture 3">
            <a:extLst>
              <a:ext uri="{FF2B5EF4-FFF2-40B4-BE49-F238E27FC236}">
                <a16:creationId xmlns:a16="http://schemas.microsoft.com/office/drawing/2014/main" id="{DAD70F2C-5128-4E73-9EAB-A32A38D494E0}"/>
              </a:ext>
            </a:extLst>
          </p:cNvPr>
          <p:cNvPicPr>
            <a:picLocks noChangeAspect="1"/>
          </p:cNvPicPr>
          <p:nvPr/>
        </p:nvPicPr>
        <p:blipFill>
          <a:blip r:embed="rId3"/>
          <a:stretch>
            <a:fillRect/>
          </a:stretch>
        </p:blipFill>
        <p:spPr>
          <a:xfrm>
            <a:off x="1742530" y="1269137"/>
            <a:ext cx="5162550" cy="3114675"/>
          </a:xfrm>
          <a:prstGeom prst="rect">
            <a:avLst/>
          </a:prstGeom>
        </p:spPr>
      </p:pic>
    </p:spTree>
    <p:extLst>
      <p:ext uri="{BB962C8B-B14F-4D97-AF65-F5344CB8AC3E}">
        <p14:creationId xmlns:p14="http://schemas.microsoft.com/office/powerpoint/2010/main" val="16519323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Destructuring Assignment </a:t>
            </a:r>
          </a:p>
        </p:txBody>
      </p:sp>
      <p:pic>
        <p:nvPicPr>
          <p:cNvPr id="5" name="Picture 4">
            <a:extLst>
              <a:ext uri="{FF2B5EF4-FFF2-40B4-BE49-F238E27FC236}">
                <a16:creationId xmlns:a16="http://schemas.microsoft.com/office/drawing/2014/main" id="{20FF2C3C-B3FE-43B5-B6B1-4292D6D6ADAA}"/>
              </a:ext>
            </a:extLst>
          </p:cNvPr>
          <p:cNvPicPr>
            <a:picLocks noChangeAspect="1"/>
          </p:cNvPicPr>
          <p:nvPr/>
        </p:nvPicPr>
        <p:blipFill>
          <a:blip r:embed="rId3"/>
          <a:stretch>
            <a:fillRect/>
          </a:stretch>
        </p:blipFill>
        <p:spPr>
          <a:xfrm>
            <a:off x="1451474" y="2028825"/>
            <a:ext cx="5248275" cy="542925"/>
          </a:xfrm>
          <a:prstGeom prst="rect">
            <a:avLst/>
          </a:prstGeom>
        </p:spPr>
      </p:pic>
    </p:spTree>
    <p:extLst>
      <p:ext uri="{BB962C8B-B14F-4D97-AF65-F5344CB8AC3E}">
        <p14:creationId xmlns:p14="http://schemas.microsoft.com/office/powerpoint/2010/main" val="2700738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Rest Operators </a:t>
            </a:r>
          </a:p>
        </p:txBody>
      </p:sp>
      <p:pic>
        <p:nvPicPr>
          <p:cNvPr id="4" name="Picture 3">
            <a:extLst>
              <a:ext uri="{FF2B5EF4-FFF2-40B4-BE49-F238E27FC236}">
                <a16:creationId xmlns:a16="http://schemas.microsoft.com/office/drawing/2014/main" id="{8EEA7EA7-5ED2-4CA5-BE62-1CCBA7C94F49}"/>
              </a:ext>
            </a:extLst>
          </p:cNvPr>
          <p:cNvPicPr>
            <a:picLocks noChangeAspect="1"/>
          </p:cNvPicPr>
          <p:nvPr/>
        </p:nvPicPr>
        <p:blipFill>
          <a:blip r:embed="rId3"/>
          <a:stretch>
            <a:fillRect/>
          </a:stretch>
        </p:blipFill>
        <p:spPr>
          <a:xfrm>
            <a:off x="992777" y="1237261"/>
            <a:ext cx="6666411" cy="2037801"/>
          </a:xfrm>
          <a:prstGeom prst="rect">
            <a:avLst/>
          </a:prstGeom>
        </p:spPr>
      </p:pic>
    </p:spTree>
    <p:extLst>
      <p:ext uri="{BB962C8B-B14F-4D97-AF65-F5344CB8AC3E}">
        <p14:creationId xmlns:p14="http://schemas.microsoft.com/office/powerpoint/2010/main" val="14816803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Rest Operators </a:t>
            </a:r>
          </a:p>
        </p:txBody>
      </p:sp>
      <p:pic>
        <p:nvPicPr>
          <p:cNvPr id="5" name="Picture 4">
            <a:extLst>
              <a:ext uri="{FF2B5EF4-FFF2-40B4-BE49-F238E27FC236}">
                <a16:creationId xmlns:a16="http://schemas.microsoft.com/office/drawing/2014/main" id="{32A97E05-B34F-4CAD-B5BB-82EF72DFB205}"/>
              </a:ext>
            </a:extLst>
          </p:cNvPr>
          <p:cNvPicPr>
            <a:picLocks noChangeAspect="1"/>
          </p:cNvPicPr>
          <p:nvPr/>
        </p:nvPicPr>
        <p:blipFill>
          <a:blip r:embed="rId3"/>
          <a:stretch>
            <a:fillRect/>
          </a:stretch>
        </p:blipFill>
        <p:spPr>
          <a:xfrm>
            <a:off x="1214846" y="1120870"/>
            <a:ext cx="5763033" cy="3012979"/>
          </a:xfrm>
          <a:prstGeom prst="rect">
            <a:avLst/>
          </a:prstGeom>
        </p:spPr>
      </p:pic>
    </p:spTree>
    <p:extLst>
      <p:ext uri="{BB962C8B-B14F-4D97-AF65-F5344CB8AC3E}">
        <p14:creationId xmlns:p14="http://schemas.microsoft.com/office/powerpoint/2010/main" val="3605146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Spread Operators </a:t>
            </a:r>
          </a:p>
        </p:txBody>
      </p:sp>
      <p:pic>
        <p:nvPicPr>
          <p:cNvPr id="4" name="Picture 3">
            <a:extLst>
              <a:ext uri="{FF2B5EF4-FFF2-40B4-BE49-F238E27FC236}">
                <a16:creationId xmlns:a16="http://schemas.microsoft.com/office/drawing/2014/main" id="{691A7FA1-3A30-4A42-8359-E3D4CAFBE442}"/>
              </a:ext>
            </a:extLst>
          </p:cNvPr>
          <p:cNvPicPr>
            <a:picLocks noChangeAspect="1"/>
          </p:cNvPicPr>
          <p:nvPr/>
        </p:nvPicPr>
        <p:blipFill>
          <a:blip r:embed="rId3"/>
          <a:stretch>
            <a:fillRect/>
          </a:stretch>
        </p:blipFill>
        <p:spPr>
          <a:xfrm>
            <a:off x="1449977" y="1076011"/>
            <a:ext cx="2171156" cy="3469727"/>
          </a:xfrm>
          <a:prstGeom prst="rect">
            <a:avLst/>
          </a:prstGeom>
        </p:spPr>
      </p:pic>
    </p:spTree>
    <p:extLst>
      <p:ext uri="{BB962C8B-B14F-4D97-AF65-F5344CB8AC3E}">
        <p14:creationId xmlns:p14="http://schemas.microsoft.com/office/powerpoint/2010/main" val="5448756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Spread Operators </a:t>
            </a:r>
          </a:p>
        </p:txBody>
      </p:sp>
      <p:pic>
        <p:nvPicPr>
          <p:cNvPr id="5" name="Picture 4">
            <a:extLst>
              <a:ext uri="{FF2B5EF4-FFF2-40B4-BE49-F238E27FC236}">
                <a16:creationId xmlns:a16="http://schemas.microsoft.com/office/drawing/2014/main" id="{2318AD27-EFFD-4DE2-A7FA-2E24B6C06389}"/>
              </a:ext>
            </a:extLst>
          </p:cNvPr>
          <p:cNvPicPr>
            <a:picLocks noChangeAspect="1"/>
          </p:cNvPicPr>
          <p:nvPr/>
        </p:nvPicPr>
        <p:blipFill>
          <a:blip r:embed="rId3"/>
          <a:stretch>
            <a:fillRect/>
          </a:stretch>
        </p:blipFill>
        <p:spPr>
          <a:xfrm>
            <a:off x="1338943" y="1916583"/>
            <a:ext cx="6125936" cy="880802"/>
          </a:xfrm>
          <a:prstGeom prst="rect">
            <a:avLst/>
          </a:prstGeom>
        </p:spPr>
      </p:pic>
    </p:spTree>
    <p:extLst>
      <p:ext uri="{BB962C8B-B14F-4D97-AF65-F5344CB8AC3E}">
        <p14:creationId xmlns:p14="http://schemas.microsoft.com/office/powerpoint/2010/main" val="35761502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ES2015 Class </a:t>
            </a:r>
          </a:p>
        </p:txBody>
      </p:sp>
      <p:pic>
        <p:nvPicPr>
          <p:cNvPr id="4" name="Picture 3">
            <a:extLst>
              <a:ext uri="{FF2B5EF4-FFF2-40B4-BE49-F238E27FC236}">
                <a16:creationId xmlns:a16="http://schemas.microsoft.com/office/drawing/2014/main" id="{20BA1D06-B659-49B9-B632-DB0B9A4B37A1}"/>
              </a:ext>
            </a:extLst>
          </p:cNvPr>
          <p:cNvPicPr>
            <a:picLocks noChangeAspect="1"/>
          </p:cNvPicPr>
          <p:nvPr/>
        </p:nvPicPr>
        <p:blipFill>
          <a:blip r:embed="rId3"/>
          <a:stretch>
            <a:fillRect/>
          </a:stretch>
        </p:blipFill>
        <p:spPr>
          <a:xfrm>
            <a:off x="1614103" y="950825"/>
            <a:ext cx="3026796" cy="3974374"/>
          </a:xfrm>
          <a:prstGeom prst="rect">
            <a:avLst/>
          </a:prstGeom>
        </p:spPr>
      </p:pic>
    </p:spTree>
    <p:extLst>
      <p:ext uri="{BB962C8B-B14F-4D97-AF65-F5344CB8AC3E}">
        <p14:creationId xmlns:p14="http://schemas.microsoft.com/office/powerpoint/2010/main" val="26459573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631E7-55A4-4AA9-B68A-12EE8309F5D8}"/>
              </a:ext>
            </a:extLst>
          </p:cNvPr>
          <p:cNvSpPr>
            <a:spLocks noGrp="1"/>
          </p:cNvSpPr>
          <p:nvPr>
            <p:ph type="body" idx="1"/>
          </p:nvPr>
        </p:nvSpPr>
        <p:spPr/>
        <p:txBody>
          <a:bodyPr/>
          <a:lstStyle/>
          <a:p>
            <a:r>
              <a:rPr lang="en-US"/>
              <a:t>Class declarations are not hoisted</a:t>
            </a:r>
          </a:p>
        </p:txBody>
      </p:sp>
      <p:sp>
        <p:nvSpPr>
          <p:cNvPr id="3" name="Title 2">
            <a:extLst>
              <a:ext uri="{FF2B5EF4-FFF2-40B4-BE49-F238E27FC236}">
                <a16:creationId xmlns:a16="http://schemas.microsoft.com/office/drawing/2014/main" id="{6F3FF46D-770F-44D9-A5D4-3F9F3CA9BC77}"/>
              </a:ext>
            </a:extLst>
          </p:cNvPr>
          <p:cNvSpPr>
            <a:spLocks noGrp="1"/>
          </p:cNvSpPr>
          <p:nvPr>
            <p:ph type="ctrTitle"/>
          </p:nvPr>
        </p:nvSpPr>
        <p:spPr/>
        <p:txBody>
          <a:bodyPr/>
          <a:lstStyle/>
          <a:p>
            <a:r>
              <a:rPr lang="en-US"/>
              <a:t>ES2015 Class </a:t>
            </a:r>
          </a:p>
        </p:txBody>
      </p:sp>
      <p:pic>
        <p:nvPicPr>
          <p:cNvPr id="5" name="Picture 4">
            <a:extLst>
              <a:ext uri="{FF2B5EF4-FFF2-40B4-BE49-F238E27FC236}">
                <a16:creationId xmlns:a16="http://schemas.microsoft.com/office/drawing/2014/main" id="{B55EE549-37DD-4253-8147-9C5E851C73A8}"/>
              </a:ext>
            </a:extLst>
          </p:cNvPr>
          <p:cNvPicPr>
            <a:picLocks noChangeAspect="1"/>
          </p:cNvPicPr>
          <p:nvPr/>
        </p:nvPicPr>
        <p:blipFill>
          <a:blip r:embed="rId3"/>
          <a:stretch>
            <a:fillRect/>
          </a:stretch>
        </p:blipFill>
        <p:spPr>
          <a:xfrm>
            <a:off x="1260564" y="1400754"/>
            <a:ext cx="2547257" cy="3095401"/>
          </a:xfrm>
          <a:prstGeom prst="rect">
            <a:avLst/>
          </a:prstGeom>
        </p:spPr>
      </p:pic>
    </p:spTree>
    <p:extLst>
      <p:ext uri="{BB962C8B-B14F-4D97-AF65-F5344CB8AC3E}">
        <p14:creationId xmlns:p14="http://schemas.microsoft.com/office/powerpoint/2010/main" val="25910893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631E7-55A4-4AA9-B68A-12EE8309F5D8}"/>
              </a:ext>
            </a:extLst>
          </p:cNvPr>
          <p:cNvSpPr>
            <a:spLocks noGrp="1"/>
          </p:cNvSpPr>
          <p:nvPr>
            <p:ph type="body" idx="1"/>
          </p:nvPr>
        </p:nvSpPr>
        <p:spPr/>
        <p:txBody>
          <a:bodyPr/>
          <a:lstStyle/>
          <a:p>
            <a:r>
              <a:rPr lang="en-US"/>
              <a:t>class declarations vs class expressions</a:t>
            </a:r>
          </a:p>
        </p:txBody>
      </p:sp>
      <p:sp>
        <p:nvSpPr>
          <p:cNvPr id="3" name="Title 2">
            <a:extLst>
              <a:ext uri="{FF2B5EF4-FFF2-40B4-BE49-F238E27FC236}">
                <a16:creationId xmlns:a16="http://schemas.microsoft.com/office/drawing/2014/main" id="{6F3FF46D-770F-44D9-A5D4-3F9F3CA9BC77}"/>
              </a:ext>
            </a:extLst>
          </p:cNvPr>
          <p:cNvSpPr>
            <a:spLocks noGrp="1"/>
          </p:cNvSpPr>
          <p:nvPr>
            <p:ph type="ctrTitle"/>
          </p:nvPr>
        </p:nvSpPr>
        <p:spPr/>
        <p:txBody>
          <a:bodyPr/>
          <a:lstStyle/>
          <a:p>
            <a:r>
              <a:rPr lang="en-US"/>
              <a:t>ES2015 Class </a:t>
            </a:r>
          </a:p>
        </p:txBody>
      </p:sp>
      <p:pic>
        <p:nvPicPr>
          <p:cNvPr id="6" name="Picture 5">
            <a:extLst>
              <a:ext uri="{FF2B5EF4-FFF2-40B4-BE49-F238E27FC236}">
                <a16:creationId xmlns:a16="http://schemas.microsoft.com/office/drawing/2014/main" id="{75D3241D-944A-4A14-93A6-52C0E910E43F}"/>
              </a:ext>
            </a:extLst>
          </p:cNvPr>
          <p:cNvPicPr>
            <a:picLocks noChangeAspect="1"/>
          </p:cNvPicPr>
          <p:nvPr/>
        </p:nvPicPr>
        <p:blipFill>
          <a:blip r:embed="rId3"/>
          <a:stretch>
            <a:fillRect/>
          </a:stretch>
        </p:blipFill>
        <p:spPr>
          <a:xfrm>
            <a:off x="1170487" y="1688238"/>
            <a:ext cx="3590924" cy="2005049"/>
          </a:xfrm>
          <a:prstGeom prst="rect">
            <a:avLst/>
          </a:prstGeom>
        </p:spPr>
      </p:pic>
    </p:spTree>
    <p:extLst>
      <p:ext uri="{BB962C8B-B14F-4D97-AF65-F5344CB8AC3E}">
        <p14:creationId xmlns:p14="http://schemas.microsoft.com/office/powerpoint/2010/main" val="5486850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631E7-55A4-4AA9-B68A-12EE8309F5D8}"/>
              </a:ext>
            </a:extLst>
          </p:cNvPr>
          <p:cNvSpPr>
            <a:spLocks noGrp="1"/>
          </p:cNvSpPr>
          <p:nvPr>
            <p:ph type="body" idx="1"/>
          </p:nvPr>
        </p:nvSpPr>
        <p:spPr/>
        <p:txBody>
          <a:bodyPr/>
          <a:lstStyle/>
          <a:p>
            <a:r>
              <a:rPr lang="en-US"/>
              <a:t>constructor, static methods, prototype methods</a:t>
            </a:r>
          </a:p>
        </p:txBody>
      </p:sp>
      <p:sp>
        <p:nvSpPr>
          <p:cNvPr id="3" name="Title 2">
            <a:extLst>
              <a:ext uri="{FF2B5EF4-FFF2-40B4-BE49-F238E27FC236}">
                <a16:creationId xmlns:a16="http://schemas.microsoft.com/office/drawing/2014/main" id="{6F3FF46D-770F-44D9-A5D4-3F9F3CA9BC77}"/>
              </a:ext>
            </a:extLst>
          </p:cNvPr>
          <p:cNvSpPr>
            <a:spLocks noGrp="1"/>
          </p:cNvSpPr>
          <p:nvPr>
            <p:ph type="ctrTitle"/>
          </p:nvPr>
        </p:nvSpPr>
        <p:spPr/>
        <p:txBody>
          <a:bodyPr/>
          <a:lstStyle/>
          <a:p>
            <a:r>
              <a:rPr lang="en-US"/>
              <a:t>ES2015 Class </a:t>
            </a:r>
          </a:p>
        </p:txBody>
      </p:sp>
      <p:pic>
        <p:nvPicPr>
          <p:cNvPr id="5" name="Picture 4">
            <a:extLst>
              <a:ext uri="{FF2B5EF4-FFF2-40B4-BE49-F238E27FC236}">
                <a16:creationId xmlns:a16="http://schemas.microsoft.com/office/drawing/2014/main" id="{F49FE050-ADAF-40F9-93BE-E6E2386CCB13}"/>
              </a:ext>
            </a:extLst>
          </p:cNvPr>
          <p:cNvPicPr>
            <a:picLocks noChangeAspect="1"/>
          </p:cNvPicPr>
          <p:nvPr/>
        </p:nvPicPr>
        <p:blipFill>
          <a:blip r:embed="rId3"/>
          <a:stretch>
            <a:fillRect/>
          </a:stretch>
        </p:blipFill>
        <p:spPr>
          <a:xfrm>
            <a:off x="1136468" y="1479095"/>
            <a:ext cx="4196034" cy="3404927"/>
          </a:xfrm>
          <a:prstGeom prst="rect">
            <a:avLst/>
          </a:prstGeom>
        </p:spPr>
      </p:pic>
    </p:spTree>
    <p:extLst>
      <p:ext uri="{BB962C8B-B14F-4D97-AF65-F5344CB8AC3E}">
        <p14:creationId xmlns:p14="http://schemas.microsoft.com/office/powerpoint/2010/main" val="605670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2400"/>
              <a:t>Mutable by default</a:t>
            </a:r>
            <a:endParaRPr lang="en-US" sz="80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Objects</a:t>
            </a:r>
          </a:p>
        </p:txBody>
      </p:sp>
      <p:pic>
        <p:nvPicPr>
          <p:cNvPr id="5" name="Picture 4">
            <a:extLst>
              <a:ext uri="{FF2B5EF4-FFF2-40B4-BE49-F238E27FC236}">
                <a16:creationId xmlns:a16="http://schemas.microsoft.com/office/drawing/2014/main" id="{68DDB345-A842-48F5-81DD-F4BF5A06E806}"/>
              </a:ext>
            </a:extLst>
          </p:cNvPr>
          <p:cNvPicPr>
            <a:picLocks noChangeAspect="1"/>
          </p:cNvPicPr>
          <p:nvPr/>
        </p:nvPicPr>
        <p:blipFill>
          <a:blip r:embed="rId2"/>
          <a:stretch>
            <a:fillRect/>
          </a:stretch>
        </p:blipFill>
        <p:spPr>
          <a:xfrm>
            <a:off x="1277891" y="1827603"/>
            <a:ext cx="6157912" cy="2260047"/>
          </a:xfrm>
          <a:prstGeom prst="rect">
            <a:avLst/>
          </a:prstGeom>
        </p:spPr>
      </p:pic>
    </p:spTree>
    <p:extLst>
      <p:ext uri="{BB962C8B-B14F-4D97-AF65-F5344CB8AC3E}">
        <p14:creationId xmlns:p14="http://schemas.microsoft.com/office/powerpoint/2010/main" val="24819684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631E7-55A4-4AA9-B68A-12EE8309F5D8}"/>
              </a:ext>
            </a:extLst>
          </p:cNvPr>
          <p:cNvSpPr>
            <a:spLocks noGrp="1"/>
          </p:cNvSpPr>
          <p:nvPr>
            <p:ph type="body" idx="1"/>
          </p:nvPr>
        </p:nvSpPr>
        <p:spPr/>
        <p:txBody>
          <a:bodyPr/>
          <a:lstStyle/>
          <a:p>
            <a:r>
              <a:rPr lang="en-US"/>
              <a:t>Class declarations are not hoisted</a:t>
            </a:r>
          </a:p>
        </p:txBody>
      </p:sp>
      <p:sp>
        <p:nvSpPr>
          <p:cNvPr id="3" name="Title 2">
            <a:extLst>
              <a:ext uri="{FF2B5EF4-FFF2-40B4-BE49-F238E27FC236}">
                <a16:creationId xmlns:a16="http://schemas.microsoft.com/office/drawing/2014/main" id="{6F3FF46D-770F-44D9-A5D4-3F9F3CA9BC77}"/>
              </a:ext>
            </a:extLst>
          </p:cNvPr>
          <p:cNvSpPr>
            <a:spLocks noGrp="1"/>
          </p:cNvSpPr>
          <p:nvPr>
            <p:ph type="ctrTitle"/>
          </p:nvPr>
        </p:nvSpPr>
        <p:spPr/>
        <p:txBody>
          <a:bodyPr/>
          <a:lstStyle/>
          <a:p>
            <a:r>
              <a:rPr lang="en-US"/>
              <a:t>Module Pattern </a:t>
            </a:r>
          </a:p>
        </p:txBody>
      </p:sp>
      <p:pic>
        <p:nvPicPr>
          <p:cNvPr id="5" name="Picture 4">
            <a:extLst>
              <a:ext uri="{FF2B5EF4-FFF2-40B4-BE49-F238E27FC236}">
                <a16:creationId xmlns:a16="http://schemas.microsoft.com/office/drawing/2014/main" id="{B55EE549-37DD-4253-8147-9C5E851C73A8}"/>
              </a:ext>
            </a:extLst>
          </p:cNvPr>
          <p:cNvPicPr>
            <a:picLocks noChangeAspect="1"/>
          </p:cNvPicPr>
          <p:nvPr/>
        </p:nvPicPr>
        <p:blipFill>
          <a:blip r:embed="rId3"/>
          <a:stretch>
            <a:fillRect/>
          </a:stretch>
        </p:blipFill>
        <p:spPr>
          <a:xfrm>
            <a:off x="1260564" y="1400754"/>
            <a:ext cx="2547257" cy="3095401"/>
          </a:xfrm>
          <a:prstGeom prst="rect">
            <a:avLst/>
          </a:prstGeom>
        </p:spPr>
      </p:pic>
    </p:spTree>
    <p:extLst>
      <p:ext uri="{BB962C8B-B14F-4D97-AF65-F5344CB8AC3E}">
        <p14:creationId xmlns:p14="http://schemas.microsoft.com/office/powerpoint/2010/main" val="17196589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Module Pattern </a:t>
            </a:r>
          </a:p>
        </p:txBody>
      </p:sp>
      <p:pic>
        <p:nvPicPr>
          <p:cNvPr id="5" name="Picture 4">
            <a:extLst>
              <a:ext uri="{FF2B5EF4-FFF2-40B4-BE49-F238E27FC236}">
                <a16:creationId xmlns:a16="http://schemas.microsoft.com/office/drawing/2014/main" id="{3B8B353A-2FBF-4B08-973F-E8ACC3D64049}"/>
              </a:ext>
            </a:extLst>
          </p:cNvPr>
          <p:cNvPicPr>
            <a:picLocks noChangeAspect="1"/>
          </p:cNvPicPr>
          <p:nvPr/>
        </p:nvPicPr>
        <p:blipFill>
          <a:blip r:embed="rId3"/>
          <a:stretch>
            <a:fillRect/>
          </a:stretch>
        </p:blipFill>
        <p:spPr>
          <a:xfrm>
            <a:off x="1297306" y="1299686"/>
            <a:ext cx="5331277" cy="2544128"/>
          </a:xfrm>
          <a:prstGeom prst="rect">
            <a:avLst/>
          </a:prstGeom>
        </p:spPr>
      </p:pic>
    </p:spTree>
    <p:extLst>
      <p:ext uri="{BB962C8B-B14F-4D97-AF65-F5344CB8AC3E}">
        <p14:creationId xmlns:p14="http://schemas.microsoft.com/office/powerpoint/2010/main" val="24196756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9E3DD-4D47-4CEB-BF32-066BE8380F9A}"/>
              </a:ext>
            </a:extLst>
          </p:cNvPr>
          <p:cNvSpPr>
            <a:spLocks noGrp="1"/>
          </p:cNvSpPr>
          <p:nvPr>
            <p:ph type="ctrTitle"/>
          </p:nvPr>
        </p:nvSpPr>
        <p:spPr/>
        <p:txBody>
          <a:bodyPr/>
          <a:lstStyle/>
          <a:p>
            <a:r>
              <a:rPr lang="en-US"/>
              <a:t>Module Pattern </a:t>
            </a:r>
          </a:p>
        </p:txBody>
      </p:sp>
      <p:pic>
        <p:nvPicPr>
          <p:cNvPr id="4" name="Picture 3">
            <a:extLst>
              <a:ext uri="{FF2B5EF4-FFF2-40B4-BE49-F238E27FC236}">
                <a16:creationId xmlns:a16="http://schemas.microsoft.com/office/drawing/2014/main" id="{C6DBFAD5-6B9A-42DD-902A-887CAE755465}"/>
              </a:ext>
            </a:extLst>
          </p:cNvPr>
          <p:cNvPicPr>
            <a:picLocks noChangeAspect="1"/>
          </p:cNvPicPr>
          <p:nvPr/>
        </p:nvPicPr>
        <p:blipFill>
          <a:blip r:embed="rId3"/>
          <a:stretch>
            <a:fillRect/>
          </a:stretch>
        </p:blipFill>
        <p:spPr>
          <a:xfrm>
            <a:off x="1475877" y="950825"/>
            <a:ext cx="4998927" cy="3683726"/>
          </a:xfrm>
          <a:prstGeom prst="rect">
            <a:avLst/>
          </a:prstGeom>
        </p:spPr>
      </p:pic>
    </p:spTree>
    <p:extLst>
      <p:ext uri="{BB962C8B-B14F-4D97-AF65-F5344CB8AC3E}">
        <p14:creationId xmlns:p14="http://schemas.microsoft.com/office/powerpoint/2010/main" val="8431684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48FCA5-6D43-410A-9867-29A15B6A4075}"/>
              </a:ext>
            </a:extLst>
          </p:cNvPr>
          <p:cNvSpPr>
            <a:spLocks noGrp="1"/>
          </p:cNvSpPr>
          <p:nvPr>
            <p:ph type="ctrTitle"/>
          </p:nvPr>
        </p:nvSpPr>
        <p:spPr/>
        <p:txBody>
          <a:bodyPr/>
          <a:lstStyle/>
          <a:p>
            <a:r>
              <a:rPr lang="en-US"/>
              <a:t>ES2015 Module </a:t>
            </a:r>
          </a:p>
        </p:txBody>
      </p:sp>
      <p:pic>
        <p:nvPicPr>
          <p:cNvPr id="5" name="Picture 4">
            <a:extLst>
              <a:ext uri="{FF2B5EF4-FFF2-40B4-BE49-F238E27FC236}">
                <a16:creationId xmlns:a16="http://schemas.microsoft.com/office/drawing/2014/main" id="{4BE2CE83-27C6-44A4-AF51-320C07CFBA78}"/>
              </a:ext>
            </a:extLst>
          </p:cNvPr>
          <p:cNvPicPr>
            <a:picLocks noChangeAspect="1"/>
          </p:cNvPicPr>
          <p:nvPr/>
        </p:nvPicPr>
        <p:blipFill>
          <a:blip r:embed="rId3"/>
          <a:stretch>
            <a:fillRect/>
          </a:stretch>
        </p:blipFill>
        <p:spPr>
          <a:xfrm>
            <a:off x="976414" y="1239338"/>
            <a:ext cx="7068796" cy="2664824"/>
          </a:xfrm>
          <a:prstGeom prst="rect">
            <a:avLst/>
          </a:prstGeom>
        </p:spPr>
      </p:pic>
    </p:spTree>
    <p:extLst>
      <p:ext uri="{BB962C8B-B14F-4D97-AF65-F5344CB8AC3E}">
        <p14:creationId xmlns:p14="http://schemas.microsoft.com/office/powerpoint/2010/main" val="18376914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48FCA5-6D43-410A-9867-29A15B6A4075}"/>
              </a:ext>
            </a:extLst>
          </p:cNvPr>
          <p:cNvSpPr>
            <a:spLocks noGrp="1"/>
          </p:cNvSpPr>
          <p:nvPr>
            <p:ph type="ctrTitle"/>
          </p:nvPr>
        </p:nvSpPr>
        <p:spPr/>
        <p:txBody>
          <a:bodyPr/>
          <a:lstStyle/>
          <a:p>
            <a:r>
              <a:rPr lang="en-US"/>
              <a:t>ES2015 Module </a:t>
            </a:r>
          </a:p>
        </p:txBody>
      </p:sp>
      <p:pic>
        <p:nvPicPr>
          <p:cNvPr id="4" name="Picture 3">
            <a:extLst>
              <a:ext uri="{FF2B5EF4-FFF2-40B4-BE49-F238E27FC236}">
                <a16:creationId xmlns:a16="http://schemas.microsoft.com/office/drawing/2014/main" id="{6EFDD79E-4603-4512-A7E1-647212217A7B}"/>
              </a:ext>
            </a:extLst>
          </p:cNvPr>
          <p:cNvPicPr>
            <a:picLocks noChangeAspect="1"/>
          </p:cNvPicPr>
          <p:nvPr/>
        </p:nvPicPr>
        <p:blipFill>
          <a:blip r:embed="rId3"/>
          <a:stretch>
            <a:fillRect/>
          </a:stretch>
        </p:blipFill>
        <p:spPr>
          <a:xfrm>
            <a:off x="1064079" y="1394783"/>
            <a:ext cx="7224304" cy="2023634"/>
          </a:xfrm>
          <a:prstGeom prst="rect">
            <a:avLst/>
          </a:prstGeom>
        </p:spPr>
      </p:pic>
    </p:spTree>
    <p:extLst>
      <p:ext uri="{BB962C8B-B14F-4D97-AF65-F5344CB8AC3E}">
        <p14:creationId xmlns:p14="http://schemas.microsoft.com/office/powerpoint/2010/main" val="17965031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2D18B7-3E88-467D-A3E9-2524E1EBF18D}"/>
              </a:ext>
            </a:extLst>
          </p:cNvPr>
          <p:cNvSpPr>
            <a:spLocks noGrp="1"/>
          </p:cNvSpPr>
          <p:nvPr>
            <p:ph type="body" idx="1"/>
          </p:nvPr>
        </p:nvSpPr>
        <p:spPr/>
        <p:txBody>
          <a:bodyPr/>
          <a:lstStyle/>
          <a:p>
            <a:r>
              <a:rPr lang="en-US"/>
              <a:t>You can’t nest import inside if statements, functions, etc.</a:t>
            </a:r>
          </a:p>
        </p:txBody>
      </p:sp>
      <p:sp>
        <p:nvSpPr>
          <p:cNvPr id="3" name="Title 2">
            <a:extLst>
              <a:ext uri="{FF2B5EF4-FFF2-40B4-BE49-F238E27FC236}">
                <a16:creationId xmlns:a16="http://schemas.microsoft.com/office/drawing/2014/main" id="{4D52A166-4F8A-4D59-8299-0D1E97C45675}"/>
              </a:ext>
            </a:extLst>
          </p:cNvPr>
          <p:cNvSpPr>
            <a:spLocks noGrp="1"/>
          </p:cNvSpPr>
          <p:nvPr>
            <p:ph type="ctrTitle"/>
          </p:nvPr>
        </p:nvSpPr>
        <p:spPr/>
        <p:txBody>
          <a:bodyPr/>
          <a:lstStyle/>
          <a:p>
            <a:r>
              <a:rPr lang="en-US"/>
              <a:t>ES2015 Module </a:t>
            </a:r>
          </a:p>
        </p:txBody>
      </p:sp>
      <p:pic>
        <p:nvPicPr>
          <p:cNvPr id="5" name="Picture 4">
            <a:extLst>
              <a:ext uri="{FF2B5EF4-FFF2-40B4-BE49-F238E27FC236}">
                <a16:creationId xmlns:a16="http://schemas.microsoft.com/office/drawing/2014/main" id="{BFD6F77D-093B-4961-9343-F29C81BAA3F3}"/>
              </a:ext>
            </a:extLst>
          </p:cNvPr>
          <p:cNvPicPr>
            <a:picLocks noChangeAspect="1"/>
          </p:cNvPicPr>
          <p:nvPr/>
        </p:nvPicPr>
        <p:blipFill>
          <a:blip r:embed="rId2"/>
          <a:stretch>
            <a:fillRect/>
          </a:stretch>
        </p:blipFill>
        <p:spPr>
          <a:xfrm>
            <a:off x="1058091" y="2006374"/>
            <a:ext cx="6244998" cy="1130751"/>
          </a:xfrm>
          <a:prstGeom prst="rect">
            <a:avLst/>
          </a:prstGeom>
        </p:spPr>
      </p:pic>
    </p:spTree>
    <p:extLst>
      <p:ext uri="{BB962C8B-B14F-4D97-AF65-F5344CB8AC3E}">
        <p14:creationId xmlns:p14="http://schemas.microsoft.com/office/powerpoint/2010/main" val="5023736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55819D-3186-4B32-92F9-E48E34D5EA12}"/>
              </a:ext>
            </a:extLst>
          </p:cNvPr>
          <p:cNvSpPr>
            <a:spLocks noGrp="1"/>
          </p:cNvSpPr>
          <p:nvPr>
            <p:ph type="ctrTitle"/>
          </p:nvPr>
        </p:nvSpPr>
        <p:spPr/>
        <p:txBody>
          <a:bodyPr/>
          <a:lstStyle/>
          <a:p>
            <a:r>
              <a:rPr lang="en-US"/>
              <a:t>ES2015 Module </a:t>
            </a:r>
          </a:p>
        </p:txBody>
      </p:sp>
      <p:pic>
        <p:nvPicPr>
          <p:cNvPr id="5" name="Picture 4">
            <a:extLst>
              <a:ext uri="{FF2B5EF4-FFF2-40B4-BE49-F238E27FC236}">
                <a16:creationId xmlns:a16="http://schemas.microsoft.com/office/drawing/2014/main" id="{F60DC53E-0A70-4D0F-8C16-C13FC229A7B6}"/>
              </a:ext>
            </a:extLst>
          </p:cNvPr>
          <p:cNvPicPr>
            <a:picLocks noChangeAspect="1"/>
          </p:cNvPicPr>
          <p:nvPr/>
        </p:nvPicPr>
        <p:blipFill>
          <a:blip r:embed="rId3"/>
          <a:stretch>
            <a:fillRect/>
          </a:stretch>
        </p:blipFill>
        <p:spPr>
          <a:xfrm>
            <a:off x="907867" y="1193900"/>
            <a:ext cx="6731265" cy="2626986"/>
          </a:xfrm>
          <a:prstGeom prst="rect">
            <a:avLst/>
          </a:prstGeom>
        </p:spPr>
      </p:pic>
    </p:spTree>
    <p:extLst>
      <p:ext uri="{BB962C8B-B14F-4D97-AF65-F5344CB8AC3E}">
        <p14:creationId xmlns:p14="http://schemas.microsoft.com/office/powerpoint/2010/main" val="32627571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EE57A-FF13-4FC0-A06D-63E505A069E8}"/>
              </a:ext>
            </a:extLst>
          </p:cNvPr>
          <p:cNvSpPr>
            <a:spLocks noGrp="1"/>
          </p:cNvSpPr>
          <p:nvPr>
            <p:ph type="ctrTitle"/>
          </p:nvPr>
        </p:nvSpPr>
        <p:spPr/>
        <p:txBody>
          <a:bodyPr/>
          <a:lstStyle/>
          <a:p>
            <a:r>
              <a:rPr lang="en-US"/>
              <a:t>ES2015 Module </a:t>
            </a:r>
          </a:p>
        </p:txBody>
      </p:sp>
      <p:pic>
        <p:nvPicPr>
          <p:cNvPr id="5" name="Picture 4">
            <a:extLst>
              <a:ext uri="{FF2B5EF4-FFF2-40B4-BE49-F238E27FC236}">
                <a16:creationId xmlns:a16="http://schemas.microsoft.com/office/drawing/2014/main" id="{7830ED98-BF1D-461B-AA58-C6C30ABF7E57}"/>
              </a:ext>
            </a:extLst>
          </p:cNvPr>
          <p:cNvPicPr>
            <a:picLocks noChangeAspect="1"/>
          </p:cNvPicPr>
          <p:nvPr/>
        </p:nvPicPr>
        <p:blipFill>
          <a:blip r:embed="rId3"/>
          <a:stretch>
            <a:fillRect/>
          </a:stretch>
        </p:blipFill>
        <p:spPr>
          <a:xfrm>
            <a:off x="1098324" y="1142999"/>
            <a:ext cx="5276350" cy="3083168"/>
          </a:xfrm>
          <a:prstGeom prst="rect">
            <a:avLst/>
          </a:prstGeom>
        </p:spPr>
      </p:pic>
    </p:spTree>
    <p:extLst>
      <p:ext uri="{BB962C8B-B14F-4D97-AF65-F5344CB8AC3E}">
        <p14:creationId xmlns:p14="http://schemas.microsoft.com/office/powerpoint/2010/main" val="19563204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12988-8A26-4C4C-B9F8-90B2BBCAE44A}"/>
              </a:ext>
            </a:extLst>
          </p:cNvPr>
          <p:cNvSpPr>
            <a:spLocks noGrp="1"/>
          </p:cNvSpPr>
          <p:nvPr>
            <p:ph type="ctrTitle"/>
          </p:nvPr>
        </p:nvSpPr>
        <p:spPr>
          <a:xfrm>
            <a:off x="669410" y="1926714"/>
            <a:ext cx="7672500" cy="577800"/>
          </a:xfrm>
        </p:spPr>
        <p:txBody>
          <a:bodyPr/>
          <a:lstStyle/>
          <a:p>
            <a:r>
              <a:rPr lang="en-US" sz="5400"/>
              <a:t>Demo</a:t>
            </a:r>
          </a:p>
        </p:txBody>
      </p:sp>
    </p:spTree>
    <p:extLst>
      <p:ext uri="{BB962C8B-B14F-4D97-AF65-F5344CB8AC3E}">
        <p14:creationId xmlns:p14="http://schemas.microsoft.com/office/powerpoint/2010/main" val="6924885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Promise, Async/Await</a:t>
            </a:r>
            <a:endParaRPr b="1"/>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Section 5 </a:t>
            </a:r>
            <a:endParaRPr/>
          </a:p>
        </p:txBody>
      </p:sp>
    </p:spTree>
    <p:extLst>
      <p:ext uri="{BB962C8B-B14F-4D97-AF65-F5344CB8AC3E}">
        <p14:creationId xmlns:p14="http://schemas.microsoft.com/office/powerpoint/2010/main" val="1905707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2400"/>
              <a:t>User-extensible</a:t>
            </a:r>
            <a:endParaRPr lang="en-US" sz="80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Objects</a:t>
            </a:r>
          </a:p>
        </p:txBody>
      </p:sp>
      <p:pic>
        <p:nvPicPr>
          <p:cNvPr id="6" name="Picture 5">
            <a:extLst>
              <a:ext uri="{FF2B5EF4-FFF2-40B4-BE49-F238E27FC236}">
                <a16:creationId xmlns:a16="http://schemas.microsoft.com/office/drawing/2014/main" id="{8EF5FF31-CD2C-4E57-BC5D-149FBABF1154}"/>
              </a:ext>
            </a:extLst>
          </p:cNvPr>
          <p:cNvPicPr>
            <a:picLocks noChangeAspect="1"/>
          </p:cNvPicPr>
          <p:nvPr/>
        </p:nvPicPr>
        <p:blipFill>
          <a:blip r:embed="rId2"/>
          <a:stretch>
            <a:fillRect/>
          </a:stretch>
        </p:blipFill>
        <p:spPr>
          <a:xfrm>
            <a:off x="1290917" y="1691811"/>
            <a:ext cx="5903259" cy="2821209"/>
          </a:xfrm>
          <a:prstGeom prst="rect">
            <a:avLst/>
          </a:prstGeom>
        </p:spPr>
      </p:pic>
    </p:spTree>
    <p:extLst>
      <p:ext uri="{BB962C8B-B14F-4D97-AF65-F5344CB8AC3E}">
        <p14:creationId xmlns:p14="http://schemas.microsoft.com/office/powerpoint/2010/main" val="29601370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800"/>
              <a:t>Promises are an alternative to callbacks for delivering the results of an asynchronous computation</a:t>
            </a:r>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ES2015 Promise </a:t>
            </a:r>
          </a:p>
        </p:txBody>
      </p:sp>
      <p:pic>
        <p:nvPicPr>
          <p:cNvPr id="5" name="Picture 4">
            <a:extLst>
              <a:ext uri="{FF2B5EF4-FFF2-40B4-BE49-F238E27FC236}">
                <a16:creationId xmlns:a16="http://schemas.microsoft.com/office/drawing/2014/main" id="{7C93957D-BC78-40A3-8C29-E3B9EB235298}"/>
              </a:ext>
            </a:extLst>
          </p:cNvPr>
          <p:cNvPicPr>
            <a:picLocks noChangeAspect="1"/>
          </p:cNvPicPr>
          <p:nvPr/>
        </p:nvPicPr>
        <p:blipFill>
          <a:blip r:embed="rId3"/>
          <a:stretch>
            <a:fillRect/>
          </a:stretch>
        </p:blipFill>
        <p:spPr>
          <a:xfrm>
            <a:off x="1227908" y="1843375"/>
            <a:ext cx="5500959" cy="1456749"/>
          </a:xfrm>
          <a:prstGeom prst="rect">
            <a:avLst/>
          </a:prstGeom>
        </p:spPr>
      </p:pic>
    </p:spTree>
    <p:extLst>
      <p:ext uri="{BB962C8B-B14F-4D97-AF65-F5344CB8AC3E}">
        <p14:creationId xmlns:p14="http://schemas.microsoft.com/office/powerpoint/2010/main" val="8853073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092F8-DE6E-40AB-B54C-DFE767C722DC}"/>
              </a:ext>
            </a:extLst>
          </p:cNvPr>
          <p:cNvSpPr>
            <a:spLocks noGrp="1"/>
          </p:cNvSpPr>
          <p:nvPr>
            <p:ph type="body" idx="1"/>
          </p:nvPr>
        </p:nvSpPr>
        <p:spPr/>
        <p:txBody>
          <a:bodyPr/>
          <a:lstStyle/>
          <a:p>
            <a:r>
              <a:rPr lang="en-US"/>
              <a:t>A Promise is always in one of three mutually exclusive states:</a:t>
            </a:r>
          </a:p>
          <a:p>
            <a:pPr lvl="1"/>
            <a:r>
              <a:rPr lang="en-US"/>
              <a:t>Before the result is ready, the Promise is pending. </a:t>
            </a:r>
          </a:p>
          <a:p>
            <a:pPr lvl="1"/>
            <a:r>
              <a:rPr lang="en-US"/>
              <a:t>If a result is available, the Promise is fulfilled. </a:t>
            </a:r>
          </a:p>
          <a:p>
            <a:pPr lvl="1"/>
            <a:r>
              <a:rPr lang="en-US"/>
              <a:t>If an error happened, the Promise is rejected</a:t>
            </a:r>
          </a:p>
          <a:p>
            <a:pPr lvl="1"/>
            <a:endParaRPr lang="en-US"/>
          </a:p>
          <a:p>
            <a:r>
              <a:rPr lang="en-US"/>
              <a:t>A Promise is settled if “things are done” (if it is either fulfilled or rejected).</a:t>
            </a:r>
          </a:p>
          <a:p>
            <a:endParaRPr lang="en-US"/>
          </a:p>
          <a:p>
            <a:r>
              <a:rPr lang="en-US"/>
              <a:t>A Promise is settled exactly once and then remains unchanged</a:t>
            </a:r>
          </a:p>
        </p:txBody>
      </p:sp>
      <p:sp>
        <p:nvSpPr>
          <p:cNvPr id="3" name="Title 2">
            <a:extLst>
              <a:ext uri="{FF2B5EF4-FFF2-40B4-BE49-F238E27FC236}">
                <a16:creationId xmlns:a16="http://schemas.microsoft.com/office/drawing/2014/main" id="{F33E51F3-88E9-49D4-B8CF-1322E981A078}"/>
              </a:ext>
            </a:extLst>
          </p:cNvPr>
          <p:cNvSpPr>
            <a:spLocks noGrp="1"/>
          </p:cNvSpPr>
          <p:nvPr>
            <p:ph type="ctrTitle"/>
          </p:nvPr>
        </p:nvSpPr>
        <p:spPr/>
        <p:txBody>
          <a:bodyPr/>
          <a:lstStyle/>
          <a:p>
            <a:r>
              <a:rPr lang="en-US"/>
              <a:t>ES2015 Promise </a:t>
            </a:r>
          </a:p>
        </p:txBody>
      </p:sp>
    </p:spTree>
    <p:extLst>
      <p:ext uri="{BB962C8B-B14F-4D97-AF65-F5344CB8AC3E}">
        <p14:creationId xmlns:p14="http://schemas.microsoft.com/office/powerpoint/2010/main" val="3235612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092F8-DE6E-40AB-B54C-DFE767C722DC}"/>
              </a:ext>
            </a:extLst>
          </p:cNvPr>
          <p:cNvSpPr>
            <a:spLocks noGrp="1"/>
          </p:cNvSpPr>
          <p:nvPr>
            <p:ph type="body" idx="1"/>
          </p:nvPr>
        </p:nvSpPr>
        <p:spPr/>
        <p:txBody>
          <a:bodyPr/>
          <a:lstStyle/>
          <a:p>
            <a:r>
              <a:rPr lang="en-US"/>
              <a:t>Promise reactions are callbacks that you register with the Promise method then(), to be notified of a fulfillment or a rejection.</a:t>
            </a:r>
          </a:p>
          <a:p>
            <a:endParaRPr lang="en-US"/>
          </a:p>
          <a:p>
            <a:r>
              <a:rPr lang="en-US"/>
              <a:t>A thenable is an object that has a Promise-style then() method. Whenever the API is only interested in being notified of settlements, it only demands thenables (e.g. the values returned from then() and catch(); or the values handed to Promise.all() and Promise.race()).</a:t>
            </a:r>
          </a:p>
          <a:p>
            <a:endParaRPr lang="en-US"/>
          </a:p>
        </p:txBody>
      </p:sp>
      <p:sp>
        <p:nvSpPr>
          <p:cNvPr id="3" name="Title 2">
            <a:extLst>
              <a:ext uri="{FF2B5EF4-FFF2-40B4-BE49-F238E27FC236}">
                <a16:creationId xmlns:a16="http://schemas.microsoft.com/office/drawing/2014/main" id="{F33E51F3-88E9-49D4-B8CF-1322E981A078}"/>
              </a:ext>
            </a:extLst>
          </p:cNvPr>
          <p:cNvSpPr>
            <a:spLocks noGrp="1"/>
          </p:cNvSpPr>
          <p:nvPr>
            <p:ph type="ctrTitle"/>
          </p:nvPr>
        </p:nvSpPr>
        <p:spPr/>
        <p:txBody>
          <a:bodyPr/>
          <a:lstStyle/>
          <a:p>
            <a:r>
              <a:rPr lang="en-US"/>
              <a:t>ES2015 Promise </a:t>
            </a:r>
          </a:p>
        </p:txBody>
      </p:sp>
    </p:spTree>
    <p:extLst>
      <p:ext uri="{BB962C8B-B14F-4D97-AF65-F5344CB8AC3E}">
        <p14:creationId xmlns:p14="http://schemas.microsoft.com/office/powerpoint/2010/main" val="25645992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5083BC-3750-445C-9EF0-B8679BE378D3}"/>
              </a:ext>
            </a:extLst>
          </p:cNvPr>
          <p:cNvSpPr>
            <a:spLocks noGrp="1"/>
          </p:cNvSpPr>
          <p:nvPr>
            <p:ph type="ctrTitle"/>
          </p:nvPr>
        </p:nvSpPr>
        <p:spPr/>
        <p:txBody>
          <a:bodyPr/>
          <a:lstStyle/>
          <a:p>
            <a:r>
              <a:rPr lang="en-US"/>
              <a:t>ES2015 Promise</a:t>
            </a:r>
          </a:p>
        </p:txBody>
      </p:sp>
      <p:pic>
        <p:nvPicPr>
          <p:cNvPr id="5" name="Picture 4">
            <a:extLst>
              <a:ext uri="{FF2B5EF4-FFF2-40B4-BE49-F238E27FC236}">
                <a16:creationId xmlns:a16="http://schemas.microsoft.com/office/drawing/2014/main" id="{A4D17137-5BB3-4E45-A866-E0A9C640D0A9}"/>
              </a:ext>
            </a:extLst>
          </p:cNvPr>
          <p:cNvPicPr>
            <a:picLocks noChangeAspect="1"/>
          </p:cNvPicPr>
          <p:nvPr/>
        </p:nvPicPr>
        <p:blipFill>
          <a:blip r:embed="rId2"/>
          <a:stretch>
            <a:fillRect/>
          </a:stretch>
        </p:blipFill>
        <p:spPr>
          <a:xfrm>
            <a:off x="1700199" y="1045027"/>
            <a:ext cx="5743602" cy="3311435"/>
          </a:xfrm>
          <a:prstGeom prst="rect">
            <a:avLst/>
          </a:prstGeom>
        </p:spPr>
      </p:pic>
    </p:spTree>
    <p:extLst>
      <p:ext uri="{BB962C8B-B14F-4D97-AF65-F5344CB8AC3E}">
        <p14:creationId xmlns:p14="http://schemas.microsoft.com/office/powerpoint/2010/main" val="3974378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141C2-A48A-4CDD-A853-03B16A11D5BA}"/>
              </a:ext>
            </a:extLst>
          </p:cNvPr>
          <p:cNvSpPr>
            <a:spLocks noGrp="1"/>
          </p:cNvSpPr>
          <p:nvPr>
            <p:ph type="body" idx="1"/>
          </p:nvPr>
        </p:nvSpPr>
        <p:spPr/>
        <p:txBody>
          <a:bodyPr/>
          <a:lstStyle/>
          <a:p>
            <a:r>
              <a:rPr lang="en-US"/>
              <a:t>Create a promise</a:t>
            </a:r>
          </a:p>
        </p:txBody>
      </p:sp>
      <p:sp>
        <p:nvSpPr>
          <p:cNvPr id="3" name="Title 2">
            <a:extLst>
              <a:ext uri="{FF2B5EF4-FFF2-40B4-BE49-F238E27FC236}">
                <a16:creationId xmlns:a16="http://schemas.microsoft.com/office/drawing/2014/main" id="{9D44CBAE-9D6A-45A9-845A-7A18EE7E710E}"/>
              </a:ext>
            </a:extLst>
          </p:cNvPr>
          <p:cNvSpPr>
            <a:spLocks noGrp="1"/>
          </p:cNvSpPr>
          <p:nvPr>
            <p:ph type="ctrTitle"/>
          </p:nvPr>
        </p:nvSpPr>
        <p:spPr/>
        <p:txBody>
          <a:bodyPr/>
          <a:lstStyle/>
          <a:p>
            <a:r>
              <a:rPr lang="en-US"/>
              <a:t>ES2015 Promise </a:t>
            </a:r>
          </a:p>
        </p:txBody>
      </p:sp>
      <p:pic>
        <p:nvPicPr>
          <p:cNvPr id="5" name="Picture 4">
            <a:extLst>
              <a:ext uri="{FF2B5EF4-FFF2-40B4-BE49-F238E27FC236}">
                <a16:creationId xmlns:a16="http://schemas.microsoft.com/office/drawing/2014/main" id="{905E7138-C446-4C37-AE5E-AACD76124EEC}"/>
              </a:ext>
            </a:extLst>
          </p:cNvPr>
          <p:cNvPicPr>
            <a:picLocks noChangeAspect="1"/>
          </p:cNvPicPr>
          <p:nvPr/>
        </p:nvPicPr>
        <p:blipFill>
          <a:blip r:embed="rId3"/>
          <a:stretch>
            <a:fillRect/>
          </a:stretch>
        </p:blipFill>
        <p:spPr>
          <a:xfrm>
            <a:off x="1293223" y="1478866"/>
            <a:ext cx="5021580" cy="2876372"/>
          </a:xfrm>
          <a:prstGeom prst="rect">
            <a:avLst/>
          </a:prstGeom>
        </p:spPr>
      </p:pic>
    </p:spTree>
    <p:extLst>
      <p:ext uri="{BB962C8B-B14F-4D97-AF65-F5344CB8AC3E}">
        <p14:creationId xmlns:p14="http://schemas.microsoft.com/office/powerpoint/2010/main" val="26660034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141C2-A48A-4CDD-A853-03B16A11D5BA}"/>
              </a:ext>
            </a:extLst>
          </p:cNvPr>
          <p:cNvSpPr>
            <a:spLocks noGrp="1"/>
          </p:cNvSpPr>
          <p:nvPr>
            <p:ph type="body" idx="1"/>
          </p:nvPr>
        </p:nvSpPr>
        <p:spPr/>
        <p:txBody>
          <a:bodyPr/>
          <a:lstStyle/>
          <a:p>
            <a:r>
              <a:rPr lang="en-US"/>
              <a:t>Consuming a Promise</a:t>
            </a:r>
          </a:p>
        </p:txBody>
      </p:sp>
      <p:sp>
        <p:nvSpPr>
          <p:cNvPr id="3" name="Title 2">
            <a:extLst>
              <a:ext uri="{FF2B5EF4-FFF2-40B4-BE49-F238E27FC236}">
                <a16:creationId xmlns:a16="http://schemas.microsoft.com/office/drawing/2014/main" id="{9D44CBAE-9D6A-45A9-845A-7A18EE7E710E}"/>
              </a:ext>
            </a:extLst>
          </p:cNvPr>
          <p:cNvSpPr>
            <a:spLocks noGrp="1"/>
          </p:cNvSpPr>
          <p:nvPr>
            <p:ph type="ctrTitle"/>
          </p:nvPr>
        </p:nvSpPr>
        <p:spPr/>
        <p:txBody>
          <a:bodyPr/>
          <a:lstStyle/>
          <a:p>
            <a:r>
              <a:rPr lang="en-US"/>
              <a:t>ES2015 Promise </a:t>
            </a:r>
          </a:p>
        </p:txBody>
      </p:sp>
      <p:pic>
        <p:nvPicPr>
          <p:cNvPr id="6" name="Picture 5">
            <a:extLst>
              <a:ext uri="{FF2B5EF4-FFF2-40B4-BE49-F238E27FC236}">
                <a16:creationId xmlns:a16="http://schemas.microsoft.com/office/drawing/2014/main" id="{103CECD9-0FB7-4890-A5B6-00730DA535E4}"/>
              </a:ext>
            </a:extLst>
          </p:cNvPr>
          <p:cNvPicPr>
            <a:picLocks noChangeAspect="1"/>
          </p:cNvPicPr>
          <p:nvPr/>
        </p:nvPicPr>
        <p:blipFill>
          <a:blip r:embed="rId3"/>
          <a:stretch>
            <a:fillRect/>
          </a:stretch>
        </p:blipFill>
        <p:spPr>
          <a:xfrm>
            <a:off x="1214846" y="1777091"/>
            <a:ext cx="5521370" cy="2253481"/>
          </a:xfrm>
          <a:prstGeom prst="rect">
            <a:avLst/>
          </a:prstGeom>
        </p:spPr>
      </p:pic>
    </p:spTree>
    <p:extLst>
      <p:ext uri="{BB962C8B-B14F-4D97-AF65-F5344CB8AC3E}">
        <p14:creationId xmlns:p14="http://schemas.microsoft.com/office/powerpoint/2010/main" val="26278850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44CBAE-9D6A-45A9-845A-7A18EE7E710E}"/>
              </a:ext>
            </a:extLst>
          </p:cNvPr>
          <p:cNvSpPr>
            <a:spLocks noGrp="1"/>
          </p:cNvSpPr>
          <p:nvPr>
            <p:ph type="ctrTitle"/>
          </p:nvPr>
        </p:nvSpPr>
        <p:spPr/>
        <p:txBody>
          <a:bodyPr/>
          <a:lstStyle/>
          <a:p>
            <a:r>
              <a:rPr lang="en-US"/>
              <a:t>ES2015 Promise </a:t>
            </a:r>
          </a:p>
        </p:txBody>
      </p:sp>
      <p:pic>
        <p:nvPicPr>
          <p:cNvPr id="5" name="Picture 4">
            <a:extLst>
              <a:ext uri="{FF2B5EF4-FFF2-40B4-BE49-F238E27FC236}">
                <a16:creationId xmlns:a16="http://schemas.microsoft.com/office/drawing/2014/main" id="{5B2A1F0D-E85D-4370-B827-6B3AC3F000F7}"/>
              </a:ext>
            </a:extLst>
          </p:cNvPr>
          <p:cNvPicPr>
            <a:picLocks noChangeAspect="1"/>
          </p:cNvPicPr>
          <p:nvPr/>
        </p:nvPicPr>
        <p:blipFill>
          <a:blip r:embed="rId3"/>
          <a:stretch>
            <a:fillRect/>
          </a:stretch>
        </p:blipFill>
        <p:spPr>
          <a:xfrm>
            <a:off x="1136470" y="950826"/>
            <a:ext cx="5623560" cy="3819650"/>
          </a:xfrm>
          <a:prstGeom prst="rect">
            <a:avLst/>
          </a:prstGeom>
        </p:spPr>
      </p:pic>
    </p:spTree>
    <p:extLst>
      <p:ext uri="{BB962C8B-B14F-4D97-AF65-F5344CB8AC3E}">
        <p14:creationId xmlns:p14="http://schemas.microsoft.com/office/powerpoint/2010/main" val="20773548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31104-8907-4E21-BD32-B924CB2799D4}"/>
              </a:ext>
            </a:extLst>
          </p:cNvPr>
          <p:cNvSpPr>
            <a:spLocks noGrp="1"/>
          </p:cNvSpPr>
          <p:nvPr>
            <p:ph type="ctrTitle"/>
          </p:nvPr>
        </p:nvSpPr>
        <p:spPr/>
        <p:txBody>
          <a:bodyPr/>
          <a:lstStyle/>
          <a:p>
            <a:r>
              <a:rPr lang="en-US"/>
              <a:t>ES2015 Promise </a:t>
            </a:r>
          </a:p>
        </p:txBody>
      </p:sp>
      <p:pic>
        <p:nvPicPr>
          <p:cNvPr id="5" name="Picture 4">
            <a:extLst>
              <a:ext uri="{FF2B5EF4-FFF2-40B4-BE49-F238E27FC236}">
                <a16:creationId xmlns:a16="http://schemas.microsoft.com/office/drawing/2014/main" id="{D8F252F9-77A7-48F7-847D-51FA3604EA12}"/>
              </a:ext>
            </a:extLst>
          </p:cNvPr>
          <p:cNvPicPr>
            <a:picLocks noChangeAspect="1"/>
          </p:cNvPicPr>
          <p:nvPr/>
        </p:nvPicPr>
        <p:blipFill>
          <a:blip r:embed="rId3"/>
          <a:stretch>
            <a:fillRect/>
          </a:stretch>
        </p:blipFill>
        <p:spPr>
          <a:xfrm>
            <a:off x="1227908" y="1294092"/>
            <a:ext cx="6152606" cy="2555316"/>
          </a:xfrm>
          <a:prstGeom prst="rect">
            <a:avLst/>
          </a:prstGeom>
        </p:spPr>
      </p:pic>
    </p:spTree>
    <p:extLst>
      <p:ext uri="{BB962C8B-B14F-4D97-AF65-F5344CB8AC3E}">
        <p14:creationId xmlns:p14="http://schemas.microsoft.com/office/powerpoint/2010/main" val="1144005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092F8-DE6E-40AB-B54C-DFE767C722DC}"/>
              </a:ext>
            </a:extLst>
          </p:cNvPr>
          <p:cNvSpPr>
            <a:spLocks noGrp="1"/>
          </p:cNvSpPr>
          <p:nvPr>
            <p:ph type="body" idx="1"/>
          </p:nvPr>
        </p:nvSpPr>
        <p:spPr/>
        <p:txBody>
          <a:bodyPr/>
          <a:lstStyle/>
          <a:p>
            <a:r>
              <a:rPr lang="en-US"/>
              <a:t>Other ways of creating Promises </a:t>
            </a:r>
          </a:p>
          <a:p>
            <a:pPr lvl="1"/>
            <a:r>
              <a:rPr lang="en-US"/>
              <a:t>Promise.resolve()</a:t>
            </a:r>
          </a:p>
          <a:p>
            <a:pPr lvl="1"/>
            <a:r>
              <a:rPr lang="en-US"/>
              <a:t>Promise.reject()</a:t>
            </a:r>
          </a:p>
        </p:txBody>
      </p:sp>
      <p:sp>
        <p:nvSpPr>
          <p:cNvPr id="3" name="Title 2">
            <a:extLst>
              <a:ext uri="{FF2B5EF4-FFF2-40B4-BE49-F238E27FC236}">
                <a16:creationId xmlns:a16="http://schemas.microsoft.com/office/drawing/2014/main" id="{F33E51F3-88E9-49D4-B8CF-1322E981A078}"/>
              </a:ext>
            </a:extLst>
          </p:cNvPr>
          <p:cNvSpPr>
            <a:spLocks noGrp="1"/>
          </p:cNvSpPr>
          <p:nvPr>
            <p:ph type="ctrTitle"/>
          </p:nvPr>
        </p:nvSpPr>
        <p:spPr/>
        <p:txBody>
          <a:bodyPr/>
          <a:lstStyle/>
          <a:p>
            <a:r>
              <a:rPr lang="en-US"/>
              <a:t>ES2015 Promise </a:t>
            </a:r>
          </a:p>
        </p:txBody>
      </p:sp>
    </p:spTree>
    <p:extLst>
      <p:ext uri="{BB962C8B-B14F-4D97-AF65-F5344CB8AC3E}">
        <p14:creationId xmlns:p14="http://schemas.microsoft.com/office/powerpoint/2010/main" val="37036577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B6F05-C55E-4528-BAF4-DCCD3E9965DC}"/>
              </a:ext>
            </a:extLst>
          </p:cNvPr>
          <p:cNvSpPr>
            <a:spLocks noGrp="1"/>
          </p:cNvSpPr>
          <p:nvPr>
            <p:ph type="body" idx="1"/>
          </p:nvPr>
        </p:nvSpPr>
        <p:spPr/>
        <p:txBody>
          <a:bodyPr/>
          <a:lstStyle/>
          <a:p>
            <a:r>
              <a:rPr lang="en-US"/>
              <a:t>Chaining Promises</a:t>
            </a:r>
          </a:p>
        </p:txBody>
      </p:sp>
      <p:sp>
        <p:nvSpPr>
          <p:cNvPr id="3" name="Title 2">
            <a:extLst>
              <a:ext uri="{FF2B5EF4-FFF2-40B4-BE49-F238E27FC236}">
                <a16:creationId xmlns:a16="http://schemas.microsoft.com/office/drawing/2014/main" id="{E6BE2383-1F85-480A-B51F-C1E5673C98BA}"/>
              </a:ext>
            </a:extLst>
          </p:cNvPr>
          <p:cNvSpPr>
            <a:spLocks noGrp="1"/>
          </p:cNvSpPr>
          <p:nvPr>
            <p:ph type="ctrTitle"/>
          </p:nvPr>
        </p:nvSpPr>
        <p:spPr/>
        <p:txBody>
          <a:bodyPr/>
          <a:lstStyle/>
          <a:p>
            <a:r>
              <a:rPr lang="en-US"/>
              <a:t>ES2015 Promise </a:t>
            </a:r>
          </a:p>
        </p:txBody>
      </p:sp>
      <p:pic>
        <p:nvPicPr>
          <p:cNvPr id="5" name="Picture 4">
            <a:extLst>
              <a:ext uri="{FF2B5EF4-FFF2-40B4-BE49-F238E27FC236}">
                <a16:creationId xmlns:a16="http://schemas.microsoft.com/office/drawing/2014/main" id="{C62A7EFB-8978-4F74-959F-7EB103E39CBD}"/>
              </a:ext>
            </a:extLst>
          </p:cNvPr>
          <p:cNvPicPr>
            <a:picLocks noChangeAspect="1"/>
          </p:cNvPicPr>
          <p:nvPr/>
        </p:nvPicPr>
        <p:blipFill>
          <a:blip r:embed="rId3"/>
          <a:stretch>
            <a:fillRect/>
          </a:stretch>
        </p:blipFill>
        <p:spPr>
          <a:xfrm>
            <a:off x="986246" y="1519223"/>
            <a:ext cx="5144452" cy="2568427"/>
          </a:xfrm>
          <a:prstGeom prst="rect">
            <a:avLst/>
          </a:prstGeom>
        </p:spPr>
      </p:pic>
    </p:spTree>
    <p:extLst>
      <p:ext uri="{BB962C8B-B14F-4D97-AF65-F5344CB8AC3E}">
        <p14:creationId xmlns:p14="http://schemas.microsoft.com/office/powerpoint/2010/main" val="1085117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800"/>
              <a:t>undefined means “no value” (neither primitive nor object). </a:t>
            </a:r>
            <a:r>
              <a:rPr lang="en-US"/>
              <a:t>Number: </a:t>
            </a:r>
          </a:p>
          <a:p>
            <a:pPr lvl="1"/>
            <a:r>
              <a:rPr lang="en-US"/>
              <a:t>Uninitialized variables </a:t>
            </a:r>
          </a:p>
          <a:p>
            <a:pPr lvl="1"/>
            <a:r>
              <a:rPr lang="en-US"/>
              <a:t>Missing parameters</a:t>
            </a:r>
          </a:p>
          <a:p>
            <a:pPr lvl="1"/>
            <a:r>
              <a:rPr lang="en-US"/>
              <a:t>Missing properties have that nonvalue</a:t>
            </a:r>
          </a:p>
          <a:p>
            <a:pPr lvl="1"/>
            <a:r>
              <a:rPr lang="en-US"/>
              <a:t>Functions implicitly return it if nothing has been explicitly returned</a:t>
            </a:r>
          </a:p>
          <a:p>
            <a:pPr lvl="1"/>
            <a:endParaRPr lang="en-US"/>
          </a:p>
          <a:p>
            <a:r>
              <a:rPr lang="en-US" sz="1400"/>
              <a:t>null means “no object.” It is used as a nonvalue where an object is expected (as a parameter, as a member in a chain of objects, etc.).</a:t>
            </a:r>
          </a:p>
          <a:p>
            <a:endParaRPr lang="en-US"/>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Null and Undefined </a:t>
            </a:r>
          </a:p>
        </p:txBody>
      </p:sp>
    </p:spTree>
    <p:extLst>
      <p:ext uri="{BB962C8B-B14F-4D97-AF65-F5344CB8AC3E}">
        <p14:creationId xmlns:p14="http://schemas.microsoft.com/office/powerpoint/2010/main" val="6150251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B6F05-C55E-4528-BAF4-DCCD3E9965DC}"/>
              </a:ext>
            </a:extLst>
          </p:cNvPr>
          <p:cNvSpPr>
            <a:spLocks noGrp="1"/>
          </p:cNvSpPr>
          <p:nvPr>
            <p:ph type="body" idx="1"/>
          </p:nvPr>
        </p:nvSpPr>
        <p:spPr/>
        <p:txBody>
          <a:bodyPr/>
          <a:lstStyle/>
          <a:p>
            <a:r>
              <a:rPr lang="en-US"/>
              <a:t>Chaining Promises</a:t>
            </a:r>
          </a:p>
        </p:txBody>
      </p:sp>
      <p:sp>
        <p:nvSpPr>
          <p:cNvPr id="3" name="Title 2">
            <a:extLst>
              <a:ext uri="{FF2B5EF4-FFF2-40B4-BE49-F238E27FC236}">
                <a16:creationId xmlns:a16="http://schemas.microsoft.com/office/drawing/2014/main" id="{E6BE2383-1F85-480A-B51F-C1E5673C98BA}"/>
              </a:ext>
            </a:extLst>
          </p:cNvPr>
          <p:cNvSpPr>
            <a:spLocks noGrp="1"/>
          </p:cNvSpPr>
          <p:nvPr>
            <p:ph type="ctrTitle"/>
          </p:nvPr>
        </p:nvSpPr>
        <p:spPr/>
        <p:txBody>
          <a:bodyPr/>
          <a:lstStyle/>
          <a:p>
            <a:r>
              <a:rPr lang="en-US"/>
              <a:t>ES2015 Promise </a:t>
            </a:r>
          </a:p>
        </p:txBody>
      </p:sp>
      <p:pic>
        <p:nvPicPr>
          <p:cNvPr id="6" name="Picture 5">
            <a:extLst>
              <a:ext uri="{FF2B5EF4-FFF2-40B4-BE49-F238E27FC236}">
                <a16:creationId xmlns:a16="http://schemas.microsoft.com/office/drawing/2014/main" id="{C9E77FA9-B93E-41F8-BBC5-F54ADEF66D6C}"/>
              </a:ext>
            </a:extLst>
          </p:cNvPr>
          <p:cNvPicPr>
            <a:picLocks noChangeAspect="1"/>
          </p:cNvPicPr>
          <p:nvPr/>
        </p:nvPicPr>
        <p:blipFill>
          <a:blip r:embed="rId3"/>
          <a:stretch>
            <a:fillRect/>
          </a:stretch>
        </p:blipFill>
        <p:spPr>
          <a:xfrm>
            <a:off x="932451" y="1816578"/>
            <a:ext cx="7491549" cy="1510344"/>
          </a:xfrm>
          <a:prstGeom prst="rect">
            <a:avLst/>
          </a:prstGeom>
        </p:spPr>
      </p:pic>
    </p:spTree>
    <p:extLst>
      <p:ext uri="{BB962C8B-B14F-4D97-AF65-F5344CB8AC3E}">
        <p14:creationId xmlns:p14="http://schemas.microsoft.com/office/powerpoint/2010/main" val="28774919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B6F05-C55E-4528-BAF4-DCCD3E9965DC}"/>
              </a:ext>
            </a:extLst>
          </p:cNvPr>
          <p:cNvSpPr>
            <a:spLocks noGrp="1"/>
          </p:cNvSpPr>
          <p:nvPr>
            <p:ph type="body" idx="1"/>
          </p:nvPr>
        </p:nvSpPr>
        <p:spPr/>
        <p:txBody>
          <a:bodyPr/>
          <a:lstStyle/>
          <a:p>
            <a:r>
              <a:rPr lang="en-US"/>
              <a:t>Promise anti-pattern: nested</a:t>
            </a:r>
          </a:p>
        </p:txBody>
      </p:sp>
      <p:sp>
        <p:nvSpPr>
          <p:cNvPr id="3" name="Title 2">
            <a:extLst>
              <a:ext uri="{FF2B5EF4-FFF2-40B4-BE49-F238E27FC236}">
                <a16:creationId xmlns:a16="http://schemas.microsoft.com/office/drawing/2014/main" id="{E6BE2383-1F85-480A-B51F-C1E5673C98BA}"/>
              </a:ext>
            </a:extLst>
          </p:cNvPr>
          <p:cNvSpPr>
            <a:spLocks noGrp="1"/>
          </p:cNvSpPr>
          <p:nvPr>
            <p:ph type="ctrTitle"/>
          </p:nvPr>
        </p:nvSpPr>
        <p:spPr/>
        <p:txBody>
          <a:bodyPr/>
          <a:lstStyle/>
          <a:p>
            <a:r>
              <a:rPr lang="en-US"/>
              <a:t>ES2015 Promise </a:t>
            </a:r>
          </a:p>
        </p:txBody>
      </p:sp>
      <p:pic>
        <p:nvPicPr>
          <p:cNvPr id="5" name="Picture 4">
            <a:extLst>
              <a:ext uri="{FF2B5EF4-FFF2-40B4-BE49-F238E27FC236}">
                <a16:creationId xmlns:a16="http://schemas.microsoft.com/office/drawing/2014/main" id="{B23E6A0E-E489-45C5-9F7C-4134F42CC213}"/>
              </a:ext>
            </a:extLst>
          </p:cNvPr>
          <p:cNvPicPr>
            <a:picLocks noChangeAspect="1"/>
          </p:cNvPicPr>
          <p:nvPr/>
        </p:nvPicPr>
        <p:blipFill>
          <a:blip r:embed="rId3"/>
          <a:stretch>
            <a:fillRect/>
          </a:stretch>
        </p:blipFill>
        <p:spPr>
          <a:xfrm>
            <a:off x="1240971" y="1691620"/>
            <a:ext cx="4445181" cy="2396030"/>
          </a:xfrm>
          <a:prstGeom prst="rect">
            <a:avLst/>
          </a:prstGeom>
        </p:spPr>
      </p:pic>
    </p:spTree>
    <p:extLst>
      <p:ext uri="{BB962C8B-B14F-4D97-AF65-F5344CB8AC3E}">
        <p14:creationId xmlns:p14="http://schemas.microsoft.com/office/powerpoint/2010/main" val="3733393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B6F05-C55E-4528-BAF4-DCCD3E9965DC}"/>
              </a:ext>
            </a:extLst>
          </p:cNvPr>
          <p:cNvSpPr>
            <a:spLocks noGrp="1"/>
          </p:cNvSpPr>
          <p:nvPr>
            <p:ph type="body" idx="1"/>
          </p:nvPr>
        </p:nvSpPr>
        <p:spPr/>
        <p:txBody>
          <a:bodyPr/>
          <a:lstStyle/>
          <a:p>
            <a:r>
              <a:rPr lang="en-US"/>
              <a:t>Promise anti-pattern: nested (fixed)</a:t>
            </a:r>
          </a:p>
        </p:txBody>
      </p:sp>
      <p:sp>
        <p:nvSpPr>
          <p:cNvPr id="3" name="Title 2">
            <a:extLst>
              <a:ext uri="{FF2B5EF4-FFF2-40B4-BE49-F238E27FC236}">
                <a16:creationId xmlns:a16="http://schemas.microsoft.com/office/drawing/2014/main" id="{E6BE2383-1F85-480A-B51F-C1E5673C98BA}"/>
              </a:ext>
            </a:extLst>
          </p:cNvPr>
          <p:cNvSpPr>
            <a:spLocks noGrp="1"/>
          </p:cNvSpPr>
          <p:nvPr>
            <p:ph type="ctrTitle"/>
          </p:nvPr>
        </p:nvSpPr>
        <p:spPr/>
        <p:txBody>
          <a:bodyPr/>
          <a:lstStyle/>
          <a:p>
            <a:r>
              <a:rPr lang="en-US"/>
              <a:t>ES2015 Promise </a:t>
            </a:r>
          </a:p>
        </p:txBody>
      </p:sp>
      <p:pic>
        <p:nvPicPr>
          <p:cNvPr id="6" name="Picture 5">
            <a:extLst>
              <a:ext uri="{FF2B5EF4-FFF2-40B4-BE49-F238E27FC236}">
                <a16:creationId xmlns:a16="http://schemas.microsoft.com/office/drawing/2014/main" id="{454AB514-91B2-4C5A-B1E5-24315DA6F8FB}"/>
              </a:ext>
            </a:extLst>
          </p:cNvPr>
          <p:cNvPicPr>
            <a:picLocks noChangeAspect="1"/>
          </p:cNvPicPr>
          <p:nvPr/>
        </p:nvPicPr>
        <p:blipFill>
          <a:blip r:embed="rId3"/>
          <a:stretch>
            <a:fillRect/>
          </a:stretch>
        </p:blipFill>
        <p:spPr>
          <a:xfrm>
            <a:off x="1143000" y="1578695"/>
            <a:ext cx="4098607" cy="2388059"/>
          </a:xfrm>
          <a:prstGeom prst="rect">
            <a:avLst/>
          </a:prstGeom>
        </p:spPr>
      </p:pic>
    </p:spTree>
    <p:extLst>
      <p:ext uri="{BB962C8B-B14F-4D97-AF65-F5344CB8AC3E}">
        <p14:creationId xmlns:p14="http://schemas.microsoft.com/office/powerpoint/2010/main" val="35094899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B6F05-C55E-4528-BAF4-DCCD3E9965DC}"/>
              </a:ext>
            </a:extLst>
          </p:cNvPr>
          <p:cNvSpPr>
            <a:spLocks noGrp="1"/>
          </p:cNvSpPr>
          <p:nvPr>
            <p:ph type="body" idx="1"/>
          </p:nvPr>
        </p:nvSpPr>
        <p:spPr/>
        <p:txBody>
          <a:bodyPr/>
          <a:lstStyle/>
          <a:p>
            <a:r>
              <a:rPr lang="en-US"/>
              <a:t>Promise anti-pattern: nested </a:t>
            </a:r>
          </a:p>
        </p:txBody>
      </p:sp>
      <p:sp>
        <p:nvSpPr>
          <p:cNvPr id="3" name="Title 2">
            <a:extLst>
              <a:ext uri="{FF2B5EF4-FFF2-40B4-BE49-F238E27FC236}">
                <a16:creationId xmlns:a16="http://schemas.microsoft.com/office/drawing/2014/main" id="{E6BE2383-1F85-480A-B51F-C1E5673C98BA}"/>
              </a:ext>
            </a:extLst>
          </p:cNvPr>
          <p:cNvSpPr>
            <a:spLocks noGrp="1"/>
          </p:cNvSpPr>
          <p:nvPr>
            <p:ph type="ctrTitle"/>
          </p:nvPr>
        </p:nvSpPr>
        <p:spPr/>
        <p:txBody>
          <a:bodyPr/>
          <a:lstStyle/>
          <a:p>
            <a:r>
              <a:rPr lang="en-US"/>
              <a:t>ES2015 Promise </a:t>
            </a:r>
          </a:p>
        </p:txBody>
      </p:sp>
      <p:pic>
        <p:nvPicPr>
          <p:cNvPr id="5" name="Picture 4">
            <a:extLst>
              <a:ext uri="{FF2B5EF4-FFF2-40B4-BE49-F238E27FC236}">
                <a16:creationId xmlns:a16="http://schemas.microsoft.com/office/drawing/2014/main" id="{B209BBF0-F77A-404F-B3AC-7613816AF7E3}"/>
              </a:ext>
            </a:extLst>
          </p:cNvPr>
          <p:cNvPicPr>
            <a:picLocks noChangeAspect="1"/>
          </p:cNvPicPr>
          <p:nvPr/>
        </p:nvPicPr>
        <p:blipFill>
          <a:blip r:embed="rId3"/>
          <a:stretch>
            <a:fillRect/>
          </a:stretch>
        </p:blipFill>
        <p:spPr>
          <a:xfrm>
            <a:off x="1090747" y="1585402"/>
            <a:ext cx="6394269" cy="2360961"/>
          </a:xfrm>
          <a:prstGeom prst="rect">
            <a:avLst/>
          </a:prstGeom>
        </p:spPr>
      </p:pic>
    </p:spTree>
    <p:extLst>
      <p:ext uri="{BB962C8B-B14F-4D97-AF65-F5344CB8AC3E}">
        <p14:creationId xmlns:p14="http://schemas.microsoft.com/office/powerpoint/2010/main" val="12906139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B6F05-C55E-4528-BAF4-DCCD3E9965DC}"/>
              </a:ext>
            </a:extLst>
          </p:cNvPr>
          <p:cNvSpPr>
            <a:spLocks noGrp="1"/>
          </p:cNvSpPr>
          <p:nvPr>
            <p:ph type="body" idx="1"/>
          </p:nvPr>
        </p:nvSpPr>
        <p:spPr/>
        <p:txBody>
          <a:bodyPr/>
          <a:lstStyle/>
          <a:p>
            <a:r>
              <a:rPr lang="en-US"/>
              <a:t>Promise anti-pattern: nested (fixed) </a:t>
            </a:r>
          </a:p>
        </p:txBody>
      </p:sp>
      <p:sp>
        <p:nvSpPr>
          <p:cNvPr id="3" name="Title 2">
            <a:extLst>
              <a:ext uri="{FF2B5EF4-FFF2-40B4-BE49-F238E27FC236}">
                <a16:creationId xmlns:a16="http://schemas.microsoft.com/office/drawing/2014/main" id="{E6BE2383-1F85-480A-B51F-C1E5673C98BA}"/>
              </a:ext>
            </a:extLst>
          </p:cNvPr>
          <p:cNvSpPr>
            <a:spLocks noGrp="1"/>
          </p:cNvSpPr>
          <p:nvPr>
            <p:ph type="ctrTitle"/>
          </p:nvPr>
        </p:nvSpPr>
        <p:spPr/>
        <p:txBody>
          <a:bodyPr/>
          <a:lstStyle/>
          <a:p>
            <a:r>
              <a:rPr lang="en-US"/>
              <a:t>ES2015 Promise </a:t>
            </a:r>
          </a:p>
        </p:txBody>
      </p:sp>
      <p:pic>
        <p:nvPicPr>
          <p:cNvPr id="8" name="Picture 7">
            <a:extLst>
              <a:ext uri="{FF2B5EF4-FFF2-40B4-BE49-F238E27FC236}">
                <a16:creationId xmlns:a16="http://schemas.microsoft.com/office/drawing/2014/main" id="{603DD287-D7B8-42E1-845C-AF08CF3658CF}"/>
              </a:ext>
            </a:extLst>
          </p:cNvPr>
          <p:cNvPicPr>
            <a:picLocks noChangeAspect="1"/>
          </p:cNvPicPr>
          <p:nvPr/>
        </p:nvPicPr>
        <p:blipFill>
          <a:blip r:embed="rId3"/>
          <a:stretch>
            <a:fillRect/>
          </a:stretch>
        </p:blipFill>
        <p:spPr>
          <a:xfrm>
            <a:off x="1090748" y="1681747"/>
            <a:ext cx="5891756" cy="1780006"/>
          </a:xfrm>
          <a:prstGeom prst="rect">
            <a:avLst/>
          </a:prstGeom>
        </p:spPr>
      </p:pic>
    </p:spTree>
    <p:extLst>
      <p:ext uri="{BB962C8B-B14F-4D97-AF65-F5344CB8AC3E}">
        <p14:creationId xmlns:p14="http://schemas.microsoft.com/office/powerpoint/2010/main" val="42261802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B6F05-C55E-4528-BAF4-DCCD3E9965DC}"/>
              </a:ext>
            </a:extLst>
          </p:cNvPr>
          <p:cNvSpPr>
            <a:spLocks noGrp="1"/>
          </p:cNvSpPr>
          <p:nvPr>
            <p:ph type="body" idx="1"/>
          </p:nvPr>
        </p:nvSpPr>
        <p:spPr/>
        <p:txBody>
          <a:bodyPr/>
          <a:lstStyle/>
          <a:p>
            <a:r>
              <a:rPr lang="en-US"/>
              <a:t>then always return a promise</a:t>
            </a:r>
          </a:p>
        </p:txBody>
      </p:sp>
      <p:sp>
        <p:nvSpPr>
          <p:cNvPr id="3" name="Title 2">
            <a:extLst>
              <a:ext uri="{FF2B5EF4-FFF2-40B4-BE49-F238E27FC236}">
                <a16:creationId xmlns:a16="http://schemas.microsoft.com/office/drawing/2014/main" id="{E6BE2383-1F85-480A-B51F-C1E5673C98BA}"/>
              </a:ext>
            </a:extLst>
          </p:cNvPr>
          <p:cNvSpPr>
            <a:spLocks noGrp="1"/>
          </p:cNvSpPr>
          <p:nvPr>
            <p:ph type="ctrTitle"/>
          </p:nvPr>
        </p:nvSpPr>
        <p:spPr/>
        <p:txBody>
          <a:bodyPr/>
          <a:lstStyle/>
          <a:p>
            <a:r>
              <a:rPr lang="en-US"/>
              <a:t>ES2015 Promise </a:t>
            </a:r>
          </a:p>
        </p:txBody>
      </p:sp>
      <p:pic>
        <p:nvPicPr>
          <p:cNvPr id="7" name="Picture 6">
            <a:extLst>
              <a:ext uri="{FF2B5EF4-FFF2-40B4-BE49-F238E27FC236}">
                <a16:creationId xmlns:a16="http://schemas.microsoft.com/office/drawing/2014/main" id="{3C12ED35-A91D-4CD5-823C-6273ACE29189}"/>
              </a:ext>
            </a:extLst>
          </p:cNvPr>
          <p:cNvPicPr>
            <a:picLocks noChangeAspect="1"/>
          </p:cNvPicPr>
          <p:nvPr/>
        </p:nvPicPr>
        <p:blipFill>
          <a:blip r:embed="rId3"/>
          <a:stretch>
            <a:fillRect/>
          </a:stretch>
        </p:blipFill>
        <p:spPr>
          <a:xfrm>
            <a:off x="1293223" y="1513395"/>
            <a:ext cx="5760720" cy="3160480"/>
          </a:xfrm>
          <a:prstGeom prst="rect">
            <a:avLst/>
          </a:prstGeom>
        </p:spPr>
      </p:pic>
    </p:spTree>
    <p:extLst>
      <p:ext uri="{BB962C8B-B14F-4D97-AF65-F5344CB8AC3E}">
        <p14:creationId xmlns:p14="http://schemas.microsoft.com/office/powerpoint/2010/main" val="21665718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B6F05-C55E-4528-BAF4-DCCD3E9965DC}"/>
              </a:ext>
            </a:extLst>
          </p:cNvPr>
          <p:cNvSpPr>
            <a:spLocks noGrp="1"/>
          </p:cNvSpPr>
          <p:nvPr>
            <p:ph type="body" idx="1"/>
          </p:nvPr>
        </p:nvSpPr>
        <p:spPr/>
        <p:txBody>
          <a:bodyPr/>
          <a:lstStyle/>
          <a:p>
            <a:r>
              <a:rPr lang="en-US"/>
              <a:t>Promise.all </a:t>
            </a:r>
          </a:p>
          <a:p>
            <a:r>
              <a:rPr lang="en-US"/>
              <a:t>Promise and the Event loop </a:t>
            </a:r>
          </a:p>
          <a:p>
            <a:r>
              <a:rPr lang="en-US"/>
              <a:t>Promise only return single value.</a:t>
            </a:r>
          </a:p>
        </p:txBody>
      </p:sp>
      <p:sp>
        <p:nvSpPr>
          <p:cNvPr id="3" name="Title 2">
            <a:extLst>
              <a:ext uri="{FF2B5EF4-FFF2-40B4-BE49-F238E27FC236}">
                <a16:creationId xmlns:a16="http://schemas.microsoft.com/office/drawing/2014/main" id="{E6BE2383-1F85-480A-B51F-C1E5673C98BA}"/>
              </a:ext>
            </a:extLst>
          </p:cNvPr>
          <p:cNvSpPr>
            <a:spLocks noGrp="1"/>
          </p:cNvSpPr>
          <p:nvPr>
            <p:ph type="ctrTitle"/>
          </p:nvPr>
        </p:nvSpPr>
        <p:spPr/>
        <p:txBody>
          <a:bodyPr/>
          <a:lstStyle/>
          <a:p>
            <a:r>
              <a:rPr lang="en-US"/>
              <a:t>ES2015 Promise </a:t>
            </a:r>
          </a:p>
        </p:txBody>
      </p:sp>
      <p:pic>
        <p:nvPicPr>
          <p:cNvPr id="5" name="Picture 4">
            <a:extLst>
              <a:ext uri="{FF2B5EF4-FFF2-40B4-BE49-F238E27FC236}">
                <a16:creationId xmlns:a16="http://schemas.microsoft.com/office/drawing/2014/main" id="{93C7F6B9-E5C2-448D-A380-8A570B177B7D}"/>
              </a:ext>
            </a:extLst>
          </p:cNvPr>
          <p:cNvPicPr>
            <a:picLocks noChangeAspect="1"/>
          </p:cNvPicPr>
          <p:nvPr/>
        </p:nvPicPr>
        <p:blipFill>
          <a:blip r:embed="rId3"/>
          <a:stretch>
            <a:fillRect/>
          </a:stretch>
        </p:blipFill>
        <p:spPr>
          <a:xfrm>
            <a:off x="1077685" y="2328283"/>
            <a:ext cx="5434149" cy="1863913"/>
          </a:xfrm>
          <a:prstGeom prst="rect">
            <a:avLst/>
          </a:prstGeom>
        </p:spPr>
      </p:pic>
    </p:spTree>
    <p:extLst>
      <p:ext uri="{BB962C8B-B14F-4D97-AF65-F5344CB8AC3E}">
        <p14:creationId xmlns:p14="http://schemas.microsoft.com/office/powerpoint/2010/main" val="37913557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Async functions: always return a promise</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5" name="Picture 4">
            <a:extLst>
              <a:ext uri="{FF2B5EF4-FFF2-40B4-BE49-F238E27FC236}">
                <a16:creationId xmlns:a16="http://schemas.microsoft.com/office/drawing/2014/main" id="{5A5D9682-4116-4535-AEB1-E86071A92880}"/>
              </a:ext>
            </a:extLst>
          </p:cNvPr>
          <p:cNvPicPr>
            <a:picLocks noChangeAspect="1"/>
          </p:cNvPicPr>
          <p:nvPr/>
        </p:nvPicPr>
        <p:blipFill>
          <a:blip r:embed="rId3"/>
          <a:stretch>
            <a:fillRect/>
          </a:stretch>
        </p:blipFill>
        <p:spPr>
          <a:xfrm>
            <a:off x="1293221" y="1659001"/>
            <a:ext cx="4303395" cy="2428649"/>
          </a:xfrm>
          <a:prstGeom prst="rect">
            <a:avLst/>
          </a:prstGeom>
        </p:spPr>
      </p:pic>
    </p:spTree>
    <p:extLst>
      <p:ext uri="{BB962C8B-B14F-4D97-AF65-F5344CB8AC3E}">
        <p14:creationId xmlns:p14="http://schemas.microsoft.com/office/powerpoint/2010/main" val="16003238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Await: works only inside async functions </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6" name="Picture 5">
            <a:extLst>
              <a:ext uri="{FF2B5EF4-FFF2-40B4-BE49-F238E27FC236}">
                <a16:creationId xmlns:a16="http://schemas.microsoft.com/office/drawing/2014/main" id="{9609FAA3-FF91-446B-8683-EEA0051CCA1E}"/>
              </a:ext>
            </a:extLst>
          </p:cNvPr>
          <p:cNvPicPr>
            <a:picLocks noChangeAspect="1"/>
          </p:cNvPicPr>
          <p:nvPr/>
        </p:nvPicPr>
        <p:blipFill>
          <a:blip r:embed="rId3"/>
          <a:stretch>
            <a:fillRect/>
          </a:stretch>
        </p:blipFill>
        <p:spPr>
          <a:xfrm>
            <a:off x="1201783" y="1724725"/>
            <a:ext cx="6100354" cy="2468414"/>
          </a:xfrm>
          <a:prstGeom prst="rect">
            <a:avLst/>
          </a:prstGeom>
        </p:spPr>
      </p:pic>
    </p:spTree>
    <p:extLst>
      <p:ext uri="{BB962C8B-B14F-4D97-AF65-F5344CB8AC3E}">
        <p14:creationId xmlns:p14="http://schemas.microsoft.com/office/powerpoint/2010/main" val="38330592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Can’t use await in regular functions </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5" name="Picture 4">
            <a:extLst>
              <a:ext uri="{FF2B5EF4-FFF2-40B4-BE49-F238E27FC236}">
                <a16:creationId xmlns:a16="http://schemas.microsoft.com/office/drawing/2014/main" id="{ED2BEC4C-3FAB-4B10-B30F-89243AA1CA88}"/>
              </a:ext>
            </a:extLst>
          </p:cNvPr>
          <p:cNvPicPr>
            <a:picLocks noChangeAspect="1"/>
          </p:cNvPicPr>
          <p:nvPr/>
        </p:nvPicPr>
        <p:blipFill>
          <a:blip r:embed="rId3"/>
          <a:stretch>
            <a:fillRect/>
          </a:stretch>
        </p:blipFill>
        <p:spPr>
          <a:xfrm>
            <a:off x="1051560" y="1677039"/>
            <a:ext cx="6087291" cy="2492260"/>
          </a:xfrm>
          <a:prstGeom prst="rect">
            <a:avLst/>
          </a:prstGeom>
        </p:spPr>
      </p:pic>
    </p:spTree>
    <p:extLst>
      <p:ext uri="{BB962C8B-B14F-4D97-AF65-F5344CB8AC3E}">
        <p14:creationId xmlns:p14="http://schemas.microsoft.com/office/powerpoint/2010/main" val="1578132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800"/>
              <a:t>undefined and null are the only values for which any kind of property access results in an exception</a:t>
            </a:r>
          </a:p>
          <a:p>
            <a:endParaRPr lang="en-US"/>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Null and Undefined </a:t>
            </a:r>
          </a:p>
        </p:txBody>
      </p:sp>
      <p:pic>
        <p:nvPicPr>
          <p:cNvPr id="5" name="Picture 4">
            <a:extLst>
              <a:ext uri="{FF2B5EF4-FFF2-40B4-BE49-F238E27FC236}">
                <a16:creationId xmlns:a16="http://schemas.microsoft.com/office/drawing/2014/main" id="{06FFBA99-FDD4-40B2-91D4-7F0700F2BE2D}"/>
              </a:ext>
            </a:extLst>
          </p:cNvPr>
          <p:cNvPicPr>
            <a:picLocks noChangeAspect="1"/>
          </p:cNvPicPr>
          <p:nvPr/>
        </p:nvPicPr>
        <p:blipFill>
          <a:blip r:embed="rId2"/>
          <a:stretch>
            <a:fillRect/>
          </a:stretch>
        </p:blipFill>
        <p:spPr>
          <a:xfrm>
            <a:off x="1297640" y="1925318"/>
            <a:ext cx="6087596" cy="2748557"/>
          </a:xfrm>
          <a:prstGeom prst="rect">
            <a:avLst/>
          </a:prstGeom>
        </p:spPr>
      </p:pic>
    </p:spTree>
    <p:extLst>
      <p:ext uri="{BB962C8B-B14F-4D97-AF65-F5344CB8AC3E}">
        <p14:creationId xmlns:p14="http://schemas.microsoft.com/office/powerpoint/2010/main" val="8298291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await won’t work in the top-level code </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6" name="Picture 5">
            <a:extLst>
              <a:ext uri="{FF2B5EF4-FFF2-40B4-BE49-F238E27FC236}">
                <a16:creationId xmlns:a16="http://schemas.microsoft.com/office/drawing/2014/main" id="{27242775-A98E-475C-9217-9611E40EDAF3}"/>
              </a:ext>
            </a:extLst>
          </p:cNvPr>
          <p:cNvPicPr>
            <a:picLocks noChangeAspect="1"/>
          </p:cNvPicPr>
          <p:nvPr/>
        </p:nvPicPr>
        <p:blipFill>
          <a:blip r:embed="rId3"/>
          <a:stretch>
            <a:fillRect/>
          </a:stretch>
        </p:blipFill>
        <p:spPr>
          <a:xfrm>
            <a:off x="1090747" y="1988941"/>
            <a:ext cx="6113417" cy="1165617"/>
          </a:xfrm>
          <a:prstGeom prst="rect">
            <a:avLst/>
          </a:prstGeom>
        </p:spPr>
      </p:pic>
    </p:spTree>
    <p:extLst>
      <p:ext uri="{BB962C8B-B14F-4D97-AF65-F5344CB8AC3E}">
        <p14:creationId xmlns:p14="http://schemas.microsoft.com/office/powerpoint/2010/main" val="32731874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Async methods</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5" name="Picture 4">
            <a:extLst>
              <a:ext uri="{FF2B5EF4-FFF2-40B4-BE49-F238E27FC236}">
                <a16:creationId xmlns:a16="http://schemas.microsoft.com/office/drawing/2014/main" id="{6ED810D3-56C1-46C9-BAFE-4D013D8CC73E}"/>
              </a:ext>
            </a:extLst>
          </p:cNvPr>
          <p:cNvPicPr>
            <a:picLocks noChangeAspect="1"/>
          </p:cNvPicPr>
          <p:nvPr/>
        </p:nvPicPr>
        <p:blipFill>
          <a:blip r:embed="rId3"/>
          <a:stretch>
            <a:fillRect/>
          </a:stretch>
        </p:blipFill>
        <p:spPr>
          <a:xfrm>
            <a:off x="1122172" y="1593667"/>
            <a:ext cx="5845898" cy="2893424"/>
          </a:xfrm>
          <a:prstGeom prst="rect">
            <a:avLst/>
          </a:prstGeom>
        </p:spPr>
      </p:pic>
    </p:spTree>
    <p:extLst>
      <p:ext uri="{BB962C8B-B14F-4D97-AF65-F5344CB8AC3E}">
        <p14:creationId xmlns:p14="http://schemas.microsoft.com/office/powerpoint/2010/main" val="18908626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Error handling</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6" name="Picture 5">
            <a:extLst>
              <a:ext uri="{FF2B5EF4-FFF2-40B4-BE49-F238E27FC236}">
                <a16:creationId xmlns:a16="http://schemas.microsoft.com/office/drawing/2014/main" id="{1FBB4A8C-D2D6-4CBE-A9EE-345F3313483E}"/>
              </a:ext>
            </a:extLst>
          </p:cNvPr>
          <p:cNvPicPr>
            <a:picLocks noChangeAspect="1"/>
          </p:cNvPicPr>
          <p:nvPr/>
        </p:nvPicPr>
        <p:blipFill>
          <a:blip r:embed="rId3"/>
          <a:stretch>
            <a:fillRect/>
          </a:stretch>
        </p:blipFill>
        <p:spPr>
          <a:xfrm>
            <a:off x="1110341" y="1638802"/>
            <a:ext cx="5682343" cy="2930048"/>
          </a:xfrm>
          <a:prstGeom prst="rect">
            <a:avLst/>
          </a:prstGeom>
        </p:spPr>
      </p:pic>
    </p:spTree>
    <p:extLst>
      <p:ext uri="{BB962C8B-B14F-4D97-AF65-F5344CB8AC3E}">
        <p14:creationId xmlns:p14="http://schemas.microsoft.com/office/powerpoint/2010/main" val="11198439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Do not combine sync operations with async/await</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5" name="Picture 4">
            <a:extLst>
              <a:ext uri="{FF2B5EF4-FFF2-40B4-BE49-F238E27FC236}">
                <a16:creationId xmlns:a16="http://schemas.microsoft.com/office/drawing/2014/main" id="{DE493056-EF2B-469A-9DEF-A7CE1131C938}"/>
              </a:ext>
            </a:extLst>
          </p:cNvPr>
          <p:cNvPicPr>
            <a:picLocks noChangeAspect="1"/>
          </p:cNvPicPr>
          <p:nvPr/>
        </p:nvPicPr>
        <p:blipFill>
          <a:blip r:embed="rId3"/>
          <a:stretch>
            <a:fillRect/>
          </a:stretch>
        </p:blipFill>
        <p:spPr>
          <a:xfrm>
            <a:off x="1378131" y="1649448"/>
            <a:ext cx="3047591" cy="3121027"/>
          </a:xfrm>
          <a:prstGeom prst="rect">
            <a:avLst/>
          </a:prstGeom>
        </p:spPr>
      </p:pic>
    </p:spTree>
    <p:extLst>
      <p:ext uri="{BB962C8B-B14F-4D97-AF65-F5344CB8AC3E}">
        <p14:creationId xmlns:p14="http://schemas.microsoft.com/office/powerpoint/2010/main" val="31225048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Do not combine sync operations with async/await</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6" name="Picture 5">
            <a:extLst>
              <a:ext uri="{FF2B5EF4-FFF2-40B4-BE49-F238E27FC236}">
                <a16:creationId xmlns:a16="http://schemas.microsoft.com/office/drawing/2014/main" id="{F62FE7BF-97BB-405A-AF54-9198E57EA6A5}"/>
              </a:ext>
            </a:extLst>
          </p:cNvPr>
          <p:cNvPicPr>
            <a:picLocks noChangeAspect="1"/>
          </p:cNvPicPr>
          <p:nvPr/>
        </p:nvPicPr>
        <p:blipFill>
          <a:blip r:embed="rId3"/>
          <a:stretch>
            <a:fillRect/>
          </a:stretch>
        </p:blipFill>
        <p:spPr>
          <a:xfrm>
            <a:off x="1286690" y="1481023"/>
            <a:ext cx="2679519" cy="3087827"/>
          </a:xfrm>
          <a:prstGeom prst="rect">
            <a:avLst/>
          </a:prstGeom>
        </p:spPr>
      </p:pic>
    </p:spTree>
    <p:extLst>
      <p:ext uri="{BB962C8B-B14F-4D97-AF65-F5344CB8AC3E}">
        <p14:creationId xmlns:p14="http://schemas.microsoft.com/office/powerpoint/2010/main" val="21215658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Too Sequential </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5" name="Picture 4">
            <a:extLst>
              <a:ext uri="{FF2B5EF4-FFF2-40B4-BE49-F238E27FC236}">
                <a16:creationId xmlns:a16="http://schemas.microsoft.com/office/drawing/2014/main" id="{B3F44343-E222-4D44-A0C3-80FDA37C3806}"/>
              </a:ext>
            </a:extLst>
          </p:cNvPr>
          <p:cNvPicPr>
            <a:picLocks noChangeAspect="1"/>
          </p:cNvPicPr>
          <p:nvPr/>
        </p:nvPicPr>
        <p:blipFill>
          <a:blip r:embed="rId3"/>
          <a:stretch>
            <a:fillRect/>
          </a:stretch>
        </p:blipFill>
        <p:spPr>
          <a:xfrm>
            <a:off x="973182" y="1637396"/>
            <a:ext cx="6570617" cy="1868707"/>
          </a:xfrm>
          <a:prstGeom prst="rect">
            <a:avLst/>
          </a:prstGeom>
        </p:spPr>
      </p:pic>
    </p:spTree>
    <p:extLst>
      <p:ext uri="{BB962C8B-B14F-4D97-AF65-F5344CB8AC3E}">
        <p14:creationId xmlns:p14="http://schemas.microsoft.com/office/powerpoint/2010/main" val="26711718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53352-1805-4C06-AE79-264C3CE6AD91}"/>
              </a:ext>
            </a:extLst>
          </p:cNvPr>
          <p:cNvSpPr>
            <a:spLocks noGrp="1"/>
          </p:cNvSpPr>
          <p:nvPr>
            <p:ph type="body" idx="1"/>
          </p:nvPr>
        </p:nvSpPr>
        <p:spPr/>
        <p:txBody>
          <a:bodyPr/>
          <a:lstStyle/>
          <a:p>
            <a:r>
              <a:rPr lang="en-US"/>
              <a:t>Too Sequential </a:t>
            </a:r>
          </a:p>
        </p:txBody>
      </p:sp>
      <p:sp>
        <p:nvSpPr>
          <p:cNvPr id="3" name="Title 2">
            <a:extLst>
              <a:ext uri="{FF2B5EF4-FFF2-40B4-BE49-F238E27FC236}">
                <a16:creationId xmlns:a16="http://schemas.microsoft.com/office/drawing/2014/main" id="{BF82A6ED-8CBF-47D2-BE76-FD1D328864ED}"/>
              </a:ext>
            </a:extLst>
          </p:cNvPr>
          <p:cNvSpPr>
            <a:spLocks noGrp="1"/>
          </p:cNvSpPr>
          <p:nvPr>
            <p:ph type="ctrTitle"/>
          </p:nvPr>
        </p:nvSpPr>
        <p:spPr/>
        <p:txBody>
          <a:bodyPr/>
          <a:lstStyle/>
          <a:p>
            <a:r>
              <a:rPr lang="en-US"/>
              <a:t>Async/Await </a:t>
            </a:r>
          </a:p>
        </p:txBody>
      </p:sp>
      <p:pic>
        <p:nvPicPr>
          <p:cNvPr id="6" name="Picture 5">
            <a:extLst>
              <a:ext uri="{FF2B5EF4-FFF2-40B4-BE49-F238E27FC236}">
                <a16:creationId xmlns:a16="http://schemas.microsoft.com/office/drawing/2014/main" id="{167C214E-F98C-4013-B865-F2A0841E893A}"/>
              </a:ext>
            </a:extLst>
          </p:cNvPr>
          <p:cNvPicPr>
            <a:picLocks noChangeAspect="1"/>
          </p:cNvPicPr>
          <p:nvPr/>
        </p:nvPicPr>
        <p:blipFill>
          <a:blip r:embed="rId3"/>
          <a:stretch>
            <a:fillRect/>
          </a:stretch>
        </p:blipFill>
        <p:spPr>
          <a:xfrm>
            <a:off x="1116873" y="1650166"/>
            <a:ext cx="5950131" cy="2174192"/>
          </a:xfrm>
          <a:prstGeom prst="rect">
            <a:avLst/>
          </a:prstGeom>
        </p:spPr>
      </p:pic>
    </p:spTree>
    <p:extLst>
      <p:ext uri="{BB962C8B-B14F-4D97-AF65-F5344CB8AC3E}">
        <p14:creationId xmlns:p14="http://schemas.microsoft.com/office/powerpoint/2010/main" val="738553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12988-8A26-4C4C-B9F8-90B2BBCAE44A}"/>
              </a:ext>
            </a:extLst>
          </p:cNvPr>
          <p:cNvSpPr>
            <a:spLocks noGrp="1"/>
          </p:cNvSpPr>
          <p:nvPr>
            <p:ph type="ctrTitle"/>
          </p:nvPr>
        </p:nvSpPr>
        <p:spPr>
          <a:xfrm>
            <a:off x="669410" y="1926714"/>
            <a:ext cx="7672500" cy="577800"/>
          </a:xfrm>
        </p:spPr>
        <p:txBody>
          <a:bodyPr/>
          <a:lstStyle/>
          <a:p>
            <a:r>
              <a:rPr lang="en-US" sz="5400"/>
              <a:t>Demo</a:t>
            </a:r>
          </a:p>
        </p:txBody>
      </p:sp>
    </p:spTree>
    <p:extLst>
      <p:ext uri="{BB962C8B-B14F-4D97-AF65-F5344CB8AC3E}">
        <p14:creationId xmlns:p14="http://schemas.microsoft.com/office/powerpoint/2010/main" val="13491235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 you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2000"/>
              <a:t>undefined is not a keyword in JavaScript</a:t>
            </a:r>
            <a:endParaRPr lang="en-US"/>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Null and Undefined </a:t>
            </a:r>
          </a:p>
        </p:txBody>
      </p:sp>
      <p:pic>
        <p:nvPicPr>
          <p:cNvPr id="6" name="Picture 5">
            <a:extLst>
              <a:ext uri="{FF2B5EF4-FFF2-40B4-BE49-F238E27FC236}">
                <a16:creationId xmlns:a16="http://schemas.microsoft.com/office/drawing/2014/main" id="{B80B5151-9A51-4ADA-8A32-F033ADEB1038}"/>
              </a:ext>
            </a:extLst>
          </p:cNvPr>
          <p:cNvPicPr>
            <a:picLocks noChangeAspect="1"/>
          </p:cNvPicPr>
          <p:nvPr/>
        </p:nvPicPr>
        <p:blipFill>
          <a:blip r:embed="rId2"/>
          <a:stretch>
            <a:fillRect/>
          </a:stretch>
        </p:blipFill>
        <p:spPr>
          <a:xfrm>
            <a:off x="1357033" y="2061882"/>
            <a:ext cx="5438057" cy="1239371"/>
          </a:xfrm>
          <a:prstGeom prst="rect">
            <a:avLst/>
          </a:prstGeom>
        </p:spPr>
      </p:pic>
    </p:spTree>
    <p:extLst>
      <p:ext uri="{BB962C8B-B14F-4D97-AF65-F5344CB8AC3E}">
        <p14:creationId xmlns:p14="http://schemas.microsoft.com/office/powerpoint/2010/main" val="4241020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2000"/>
              <a:t>undefined is not a keyword in JavaScript</a:t>
            </a:r>
            <a:endParaRPr lang="en-US"/>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Null and Undefined </a:t>
            </a:r>
          </a:p>
        </p:txBody>
      </p:sp>
      <p:pic>
        <p:nvPicPr>
          <p:cNvPr id="5" name="Picture 4">
            <a:extLst>
              <a:ext uri="{FF2B5EF4-FFF2-40B4-BE49-F238E27FC236}">
                <a16:creationId xmlns:a16="http://schemas.microsoft.com/office/drawing/2014/main" id="{12C6E619-EE37-407F-88B2-B5DFF320E609}"/>
              </a:ext>
            </a:extLst>
          </p:cNvPr>
          <p:cNvPicPr>
            <a:picLocks noChangeAspect="1"/>
          </p:cNvPicPr>
          <p:nvPr/>
        </p:nvPicPr>
        <p:blipFill>
          <a:blip r:embed="rId2"/>
          <a:stretch>
            <a:fillRect/>
          </a:stretch>
        </p:blipFill>
        <p:spPr>
          <a:xfrm>
            <a:off x="1075764" y="2042537"/>
            <a:ext cx="6360459" cy="1803602"/>
          </a:xfrm>
          <a:prstGeom prst="rect">
            <a:avLst/>
          </a:prstGeom>
        </p:spPr>
      </p:pic>
    </p:spTree>
    <p:extLst>
      <p:ext uri="{BB962C8B-B14F-4D97-AF65-F5344CB8AC3E}">
        <p14:creationId xmlns:p14="http://schemas.microsoft.com/office/powerpoint/2010/main" val="3417852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CDA44C-C66C-4A70-8A90-AE6B125BEC46}"/>
              </a:ext>
            </a:extLst>
          </p:cNvPr>
          <p:cNvSpPr>
            <a:spLocks noGrp="1"/>
          </p:cNvSpPr>
          <p:nvPr>
            <p:ph type="body" idx="1"/>
          </p:nvPr>
        </p:nvSpPr>
        <p:spPr/>
        <p:txBody>
          <a:bodyPr/>
          <a:lstStyle/>
          <a:p>
            <a:r>
              <a:rPr lang="en-US"/>
              <a:t>Boolean</a:t>
            </a:r>
          </a:p>
          <a:p>
            <a:r>
              <a:rPr lang="en-US"/>
              <a:t>Number</a:t>
            </a:r>
          </a:p>
          <a:p>
            <a:r>
              <a:rPr lang="en-US"/>
              <a:t>String</a:t>
            </a:r>
          </a:p>
        </p:txBody>
      </p:sp>
      <p:sp>
        <p:nvSpPr>
          <p:cNvPr id="3" name="Title 2">
            <a:extLst>
              <a:ext uri="{FF2B5EF4-FFF2-40B4-BE49-F238E27FC236}">
                <a16:creationId xmlns:a16="http://schemas.microsoft.com/office/drawing/2014/main" id="{8178C349-C1F9-49E1-9893-0FE32B6D26B8}"/>
              </a:ext>
            </a:extLst>
          </p:cNvPr>
          <p:cNvSpPr>
            <a:spLocks noGrp="1"/>
          </p:cNvSpPr>
          <p:nvPr>
            <p:ph type="ctrTitle"/>
          </p:nvPr>
        </p:nvSpPr>
        <p:spPr/>
        <p:txBody>
          <a:bodyPr/>
          <a:lstStyle/>
          <a:p>
            <a:r>
              <a:rPr lang="en-US"/>
              <a:t>Wrapper Objects for Primitives </a:t>
            </a:r>
          </a:p>
        </p:txBody>
      </p:sp>
    </p:spTree>
    <p:extLst>
      <p:ext uri="{BB962C8B-B14F-4D97-AF65-F5344CB8AC3E}">
        <p14:creationId xmlns:p14="http://schemas.microsoft.com/office/powerpoint/2010/main" val="759382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0B5186-124A-40BA-99F9-0DA8DFDD381E}"/>
              </a:ext>
            </a:extLst>
          </p:cNvPr>
          <p:cNvSpPr>
            <a:spLocks noGrp="1"/>
          </p:cNvSpPr>
          <p:nvPr>
            <p:ph type="body" idx="1"/>
          </p:nvPr>
        </p:nvSpPr>
        <p:spPr/>
        <p:txBody>
          <a:bodyPr/>
          <a:lstStyle/>
          <a:p>
            <a:r>
              <a:rPr lang="en-US" sz="1600"/>
              <a:t>As constructors, they create objects that are largely incompatible with the primitive values that they wrap</a:t>
            </a:r>
          </a:p>
        </p:txBody>
      </p:sp>
      <p:sp>
        <p:nvSpPr>
          <p:cNvPr id="3" name="Title 2">
            <a:extLst>
              <a:ext uri="{FF2B5EF4-FFF2-40B4-BE49-F238E27FC236}">
                <a16:creationId xmlns:a16="http://schemas.microsoft.com/office/drawing/2014/main" id="{763E2FF6-258C-4743-8AC2-455C708AB5D9}"/>
              </a:ext>
            </a:extLst>
          </p:cNvPr>
          <p:cNvSpPr>
            <a:spLocks noGrp="1"/>
          </p:cNvSpPr>
          <p:nvPr>
            <p:ph type="ctrTitle"/>
          </p:nvPr>
        </p:nvSpPr>
        <p:spPr/>
        <p:txBody>
          <a:bodyPr/>
          <a:lstStyle/>
          <a:p>
            <a:r>
              <a:rPr lang="en-US"/>
              <a:t>Wrapper Objects for Primitives </a:t>
            </a:r>
          </a:p>
        </p:txBody>
      </p:sp>
      <p:pic>
        <p:nvPicPr>
          <p:cNvPr id="5" name="Picture 4">
            <a:extLst>
              <a:ext uri="{FF2B5EF4-FFF2-40B4-BE49-F238E27FC236}">
                <a16:creationId xmlns:a16="http://schemas.microsoft.com/office/drawing/2014/main" id="{D9AEC118-3A2C-42A0-A7DE-A851A8C6952D}"/>
              </a:ext>
            </a:extLst>
          </p:cNvPr>
          <p:cNvPicPr>
            <a:picLocks noChangeAspect="1"/>
          </p:cNvPicPr>
          <p:nvPr/>
        </p:nvPicPr>
        <p:blipFill>
          <a:blip r:embed="rId2"/>
          <a:stretch>
            <a:fillRect/>
          </a:stretch>
        </p:blipFill>
        <p:spPr>
          <a:xfrm>
            <a:off x="1202951" y="1973629"/>
            <a:ext cx="6738097" cy="1919574"/>
          </a:xfrm>
          <a:prstGeom prst="rect">
            <a:avLst/>
          </a:prstGeom>
        </p:spPr>
      </p:pic>
    </p:spTree>
    <p:extLst>
      <p:ext uri="{BB962C8B-B14F-4D97-AF65-F5344CB8AC3E}">
        <p14:creationId xmlns:p14="http://schemas.microsoft.com/office/powerpoint/2010/main" val="425995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800"/>
              <a:t>Course overview.</a:t>
            </a:r>
          </a:p>
          <a:p>
            <a:r>
              <a:rPr lang="en-US" sz="1800"/>
              <a:t>Course contents</a:t>
            </a:r>
          </a:p>
          <a:p>
            <a:r>
              <a:rPr lang="en-US" sz="1800"/>
              <a:t>Examination</a:t>
            </a:r>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Agenda</a:t>
            </a:r>
          </a:p>
        </p:txBody>
      </p:sp>
    </p:spTree>
    <p:extLst>
      <p:ext uri="{BB962C8B-B14F-4D97-AF65-F5344CB8AC3E}">
        <p14:creationId xmlns:p14="http://schemas.microsoft.com/office/powerpoint/2010/main" val="148426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0B5186-124A-40BA-99F9-0DA8DFDD381E}"/>
              </a:ext>
            </a:extLst>
          </p:cNvPr>
          <p:cNvSpPr>
            <a:spLocks noGrp="1"/>
          </p:cNvSpPr>
          <p:nvPr>
            <p:ph type="body" idx="1"/>
          </p:nvPr>
        </p:nvSpPr>
        <p:spPr/>
        <p:txBody>
          <a:bodyPr/>
          <a:lstStyle/>
          <a:p>
            <a:r>
              <a:rPr lang="en-US" sz="1600"/>
              <a:t>As functions, they convert values to the corresponding primitive </a:t>
            </a:r>
          </a:p>
          <a:p>
            <a:pPr marL="139700" indent="0">
              <a:buNone/>
            </a:pPr>
            <a:r>
              <a:rPr lang="en-US" sz="1600"/>
              <a:t>types</a:t>
            </a:r>
          </a:p>
        </p:txBody>
      </p:sp>
      <p:sp>
        <p:nvSpPr>
          <p:cNvPr id="3" name="Title 2">
            <a:extLst>
              <a:ext uri="{FF2B5EF4-FFF2-40B4-BE49-F238E27FC236}">
                <a16:creationId xmlns:a16="http://schemas.microsoft.com/office/drawing/2014/main" id="{763E2FF6-258C-4743-8AC2-455C708AB5D9}"/>
              </a:ext>
            </a:extLst>
          </p:cNvPr>
          <p:cNvSpPr>
            <a:spLocks noGrp="1"/>
          </p:cNvSpPr>
          <p:nvPr>
            <p:ph type="ctrTitle"/>
          </p:nvPr>
        </p:nvSpPr>
        <p:spPr/>
        <p:txBody>
          <a:bodyPr/>
          <a:lstStyle/>
          <a:p>
            <a:r>
              <a:rPr lang="en-US"/>
              <a:t>Wrapper Objects for Primitives </a:t>
            </a:r>
          </a:p>
        </p:txBody>
      </p:sp>
      <p:pic>
        <p:nvPicPr>
          <p:cNvPr id="6" name="Picture 5">
            <a:extLst>
              <a:ext uri="{FF2B5EF4-FFF2-40B4-BE49-F238E27FC236}">
                <a16:creationId xmlns:a16="http://schemas.microsoft.com/office/drawing/2014/main" id="{A5FB285D-085F-4FBA-B326-16256DCF1164}"/>
              </a:ext>
            </a:extLst>
          </p:cNvPr>
          <p:cNvPicPr>
            <a:picLocks noChangeAspect="1"/>
          </p:cNvPicPr>
          <p:nvPr/>
        </p:nvPicPr>
        <p:blipFill>
          <a:blip r:embed="rId2"/>
          <a:stretch>
            <a:fillRect/>
          </a:stretch>
        </p:blipFill>
        <p:spPr>
          <a:xfrm>
            <a:off x="995082" y="1770427"/>
            <a:ext cx="6567207" cy="2388075"/>
          </a:xfrm>
          <a:prstGeom prst="rect">
            <a:avLst/>
          </a:prstGeom>
        </p:spPr>
      </p:pic>
    </p:spTree>
    <p:extLst>
      <p:ext uri="{BB962C8B-B14F-4D97-AF65-F5344CB8AC3E}">
        <p14:creationId xmlns:p14="http://schemas.microsoft.com/office/powerpoint/2010/main" val="159223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0B5186-124A-40BA-99F9-0DA8DFDD381E}"/>
              </a:ext>
            </a:extLst>
          </p:cNvPr>
          <p:cNvSpPr>
            <a:spLocks noGrp="1"/>
          </p:cNvSpPr>
          <p:nvPr>
            <p:ph type="body" idx="1"/>
          </p:nvPr>
        </p:nvSpPr>
        <p:spPr/>
        <p:txBody>
          <a:bodyPr/>
          <a:lstStyle/>
          <a:p>
            <a:r>
              <a:rPr lang="en-US" sz="1600"/>
              <a:t> Unwrap a primitive by invoking the method valueOf(). All objects have this method</a:t>
            </a:r>
          </a:p>
        </p:txBody>
      </p:sp>
      <p:sp>
        <p:nvSpPr>
          <p:cNvPr id="3" name="Title 2">
            <a:extLst>
              <a:ext uri="{FF2B5EF4-FFF2-40B4-BE49-F238E27FC236}">
                <a16:creationId xmlns:a16="http://schemas.microsoft.com/office/drawing/2014/main" id="{763E2FF6-258C-4743-8AC2-455C708AB5D9}"/>
              </a:ext>
            </a:extLst>
          </p:cNvPr>
          <p:cNvSpPr>
            <a:spLocks noGrp="1"/>
          </p:cNvSpPr>
          <p:nvPr>
            <p:ph type="ctrTitle"/>
          </p:nvPr>
        </p:nvSpPr>
        <p:spPr/>
        <p:txBody>
          <a:bodyPr/>
          <a:lstStyle/>
          <a:p>
            <a:r>
              <a:rPr lang="en-US"/>
              <a:t>Un-wrapping Primitives </a:t>
            </a:r>
          </a:p>
        </p:txBody>
      </p:sp>
      <p:pic>
        <p:nvPicPr>
          <p:cNvPr id="5" name="Picture 4">
            <a:extLst>
              <a:ext uri="{FF2B5EF4-FFF2-40B4-BE49-F238E27FC236}">
                <a16:creationId xmlns:a16="http://schemas.microsoft.com/office/drawing/2014/main" id="{D57EC0E6-B96C-4770-A2A9-DE7F7200F9E2}"/>
              </a:ext>
            </a:extLst>
          </p:cNvPr>
          <p:cNvPicPr>
            <a:picLocks noChangeAspect="1"/>
          </p:cNvPicPr>
          <p:nvPr/>
        </p:nvPicPr>
        <p:blipFill>
          <a:blip r:embed="rId2"/>
          <a:stretch>
            <a:fillRect/>
          </a:stretch>
        </p:blipFill>
        <p:spPr>
          <a:xfrm>
            <a:off x="1276349" y="2286560"/>
            <a:ext cx="6258653" cy="1935816"/>
          </a:xfrm>
          <a:prstGeom prst="rect">
            <a:avLst/>
          </a:prstGeom>
        </p:spPr>
      </p:pic>
    </p:spTree>
    <p:extLst>
      <p:ext uri="{BB962C8B-B14F-4D97-AF65-F5344CB8AC3E}">
        <p14:creationId xmlns:p14="http://schemas.microsoft.com/office/powerpoint/2010/main" val="3181812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0B5186-124A-40BA-99F9-0DA8DFDD381E}"/>
              </a:ext>
            </a:extLst>
          </p:cNvPr>
          <p:cNvSpPr>
            <a:spLocks noGrp="1"/>
          </p:cNvSpPr>
          <p:nvPr>
            <p:ph type="body" idx="1"/>
          </p:nvPr>
        </p:nvSpPr>
        <p:spPr/>
        <p:txBody>
          <a:bodyPr/>
          <a:lstStyle/>
          <a:p>
            <a:r>
              <a:rPr lang="en-US" sz="1600"/>
              <a:t>Converting wrapper objects to primitives properly extracts numbers and strings, but not booleans</a:t>
            </a:r>
          </a:p>
        </p:txBody>
      </p:sp>
      <p:sp>
        <p:nvSpPr>
          <p:cNvPr id="3" name="Title 2">
            <a:extLst>
              <a:ext uri="{FF2B5EF4-FFF2-40B4-BE49-F238E27FC236}">
                <a16:creationId xmlns:a16="http://schemas.microsoft.com/office/drawing/2014/main" id="{763E2FF6-258C-4743-8AC2-455C708AB5D9}"/>
              </a:ext>
            </a:extLst>
          </p:cNvPr>
          <p:cNvSpPr>
            <a:spLocks noGrp="1"/>
          </p:cNvSpPr>
          <p:nvPr>
            <p:ph type="ctrTitle"/>
          </p:nvPr>
        </p:nvSpPr>
        <p:spPr/>
        <p:txBody>
          <a:bodyPr/>
          <a:lstStyle/>
          <a:p>
            <a:r>
              <a:rPr lang="en-US"/>
              <a:t>Un-wrapping Primitives </a:t>
            </a:r>
          </a:p>
        </p:txBody>
      </p:sp>
      <p:pic>
        <p:nvPicPr>
          <p:cNvPr id="6" name="Picture 5">
            <a:extLst>
              <a:ext uri="{FF2B5EF4-FFF2-40B4-BE49-F238E27FC236}">
                <a16:creationId xmlns:a16="http://schemas.microsoft.com/office/drawing/2014/main" id="{002B0194-8552-41E4-9E3D-DD2F4363E4AC}"/>
              </a:ext>
            </a:extLst>
          </p:cNvPr>
          <p:cNvPicPr>
            <a:picLocks noChangeAspect="1"/>
          </p:cNvPicPr>
          <p:nvPr/>
        </p:nvPicPr>
        <p:blipFill>
          <a:blip r:embed="rId2"/>
          <a:stretch>
            <a:fillRect/>
          </a:stretch>
        </p:blipFill>
        <p:spPr>
          <a:xfrm>
            <a:off x="1236008" y="2201116"/>
            <a:ext cx="6076477" cy="1886534"/>
          </a:xfrm>
          <a:prstGeom prst="rect">
            <a:avLst/>
          </a:prstGeom>
        </p:spPr>
      </p:pic>
    </p:spTree>
    <p:extLst>
      <p:ext uri="{BB962C8B-B14F-4D97-AF65-F5344CB8AC3E}">
        <p14:creationId xmlns:p14="http://schemas.microsoft.com/office/powerpoint/2010/main" val="81696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0B5186-124A-40BA-99F9-0DA8DFDD381E}"/>
              </a:ext>
            </a:extLst>
          </p:cNvPr>
          <p:cNvSpPr>
            <a:spLocks noGrp="1"/>
          </p:cNvSpPr>
          <p:nvPr>
            <p:ph type="body" idx="1"/>
          </p:nvPr>
        </p:nvSpPr>
        <p:spPr/>
        <p:txBody>
          <a:bodyPr/>
          <a:lstStyle/>
          <a:p>
            <a:r>
              <a:rPr lang="en-US" sz="1600"/>
              <a:t>Type coercion means the implicit conversion of a value of one type to a value of another type</a:t>
            </a:r>
          </a:p>
          <a:p>
            <a:endParaRPr lang="en-US" sz="1600"/>
          </a:p>
          <a:p>
            <a:r>
              <a:rPr lang="en-US" sz="1400"/>
              <a:t>Most of JavaScript’s operators, functions, and methods coerce operands and arguments to the types that they need.</a:t>
            </a:r>
            <a:r>
              <a:rPr lang="en-US" sz="2400"/>
              <a:t>.</a:t>
            </a:r>
            <a:endParaRPr lang="en-US" sz="1600"/>
          </a:p>
        </p:txBody>
      </p:sp>
      <p:sp>
        <p:nvSpPr>
          <p:cNvPr id="3" name="Title 2">
            <a:extLst>
              <a:ext uri="{FF2B5EF4-FFF2-40B4-BE49-F238E27FC236}">
                <a16:creationId xmlns:a16="http://schemas.microsoft.com/office/drawing/2014/main" id="{763E2FF6-258C-4743-8AC2-455C708AB5D9}"/>
              </a:ext>
            </a:extLst>
          </p:cNvPr>
          <p:cNvSpPr>
            <a:spLocks noGrp="1"/>
          </p:cNvSpPr>
          <p:nvPr>
            <p:ph type="ctrTitle"/>
          </p:nvPr>
        </p:nvSpPr>
        <p:spPr/>
        <p:txBody>
          <a:bodyPr/>
          <a:lstStyle/>
          <a:p>
            <a:r>
              <a:rPr lang="en-US"/>
              <a:t>Type Coercion </a:t>
            </a:r>
          </a:p>
        </p:txBody>
      </p:sp>
      <p:pic>
        <p:nvPicPr>
          <p:cNvPr id="5" name="Picture 4">
            <a:extLst>
              <a:ext uri="{FF2B5EF4-FFF2-40B4-BE49-F238E27FC236}">
                <a16:creationId xmlns:a16="http://schemas.microsoft.com/office/drawing/2014/main" id="{82CA0BE8-22D5-4CB7-A0F2-15D27E92179B}"/>
              </a:ext>
            </a:extLst>
          </p:cNvPr>
          <p:cNvPicPr>
            <a:picLocks noChangeAspect="1"/>
          </p:cNvPicPr>
          <p:nvPr/>
        </p:nvPicPr>
        <p:blipFill>
          <a:blip r:embed="rId2"/>
          <a:stretch>
            <a:fillRect/>
          </a:stretch>
        </p:blipFill>
        <p:spPr>
          <a:xfrm>
            <a:off x="1230405" y="2778733"/>
            <a:ext cx="6532161" cy="1652074"/>
          </a:xfrm>
          <a:prstGeom prst="rect">
            <a:avLst/>
          </a:prstGeom>
        </p:spPr>
      </p:pic>
    </p:spTree>
    <p:extLst>
      <p:ext uri="{BB962C8B-B14F-4D97-AF65-F5344CB8AC3E}">
        <p14:creationId xmlns:p14="http://schemas.microsoft.com/office/powerpoint/2010/main" val="3904198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A2931D-7086-422F-A9D4-844C261810B1}"/>
              </a:ext>
            </a:extLst>
          </p:cNvPr>
          <p:cNvSpPr>
            <a:spLocks noGrp="1"/>
          </p:cNvSpPr>
          <p:nvPr>
            <p:ph type="body" idx="1"/>
          </p:nvPr>
        </p:nvSpPr>
        <p:spPr/>
        <p:txBody>
          <a:bodyPr/>
          <a:lstStyle/>
          <a:p>
            <a:r>
              <a:rPr lang="en-US" sz="1800"/>
              <a:t>undefined, null</a:t>
            </a:r>
          </a:p>
          <a:p>
            <a:endParaRPr lang="en-US" sz="1800"/>
          </a:p>
          <a:p>
            <a:r>
              <a:rPr lang="en-US" sz="1800"/>
              <a:t>Boolean: false</a:t>
            </a:r>
          </a:p>
          <a:p>
            <a:endParaRPr lang="en-US" sz="1800"/>
          </a:p>
          <a:p>
            <a:r>
              <a:rPr lang="en-US" sz="1800"/>
              <a:t>Number: 0, NaN</a:t>
            </a:r>
          </a:p>
          <a:p>
            <a:endParaRPr lang="en-US" sz="1800"/>
          </a:p>
          <a:p>
            <a:r>
              <a:rPr lang="en-US" sz="1800"/>
              <a:t>String: ‘’</a:t>
            </a:r>
          </a:p>
          <a:p>
            <a:endParaRPr lang="en-US" sz="1800"/>
          </a:p>
          <a:p>
            <a:r>
              <a:rPr lang="en-US" sz="1800"/>
              <a:t>all objects are truthy</a:t>
            </a:r>
          </a:p>
        </p:txBody>
      </p:sp>
      <p:sp>
        <p:nvSpPr>
          <p:cNvPr id="3" name="Title 2">
            <a:extLst>
              <a:ext uri="{FF2B5EF4-FFF2-40B4-BE49-F238E27FC236}">
                <a16:creationId xmlns:a16="http://schemas.microsoft.com/office/drawing/2014/main" id="{C520DD03-DCAD-4AB1-9F8A-7A5055FA2240}"/>
              </a:ext>
            </a:extLst>
          </p:cNvPr>
          <p:cNvSpPr>
            <a:spLocks noGrp="1"/>
          </p:cNvSpPr>
          <p:nvPr>
            <p:ph type="ctrTitle"/>
          </p:nvPr>
        </p:nvSpPr>
        <p:spPr/>
        <p:txBody>
          <a:bodyPr/>
          <a:lstStyle/>
          <a:p>
            <a:r>
              <a:rPr lang="en-US"/>
              <a:t>Truthy and Falsy Values </a:t>
            </a:r>
          </a:p>
        </p:txBody>
      </p:sp>
    </p:spTree>
    <p:extLst>
      <p:ext uri="{BB962C8B-B14F-4D97-AF65-F5344CB8AC3E}">
        <p14:creationId xmlns:p14="http://schemas.microsoft.com/office/powerpoint/2010/main" val="2061123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94FB32-EE61-4E8D-BC50-D8A60F4C33C3}"/>
              </a:ext>
            </a:extLst>
          </p:cNvPr>
          <p:cNvSpPr>
            <a:spLocks noGrp="1"/>
          </p:cNvSpPr>
          <p:nvPr>
            <p:ph type="body" idx="1"/>
          </p:nvPr>
        </p:nvSpPr>
        <p:spPr/>
        <p:txBody>
          <a:bodyPr numCol="1"/>
          <a:lstStyle/>
          <a:p>
            <a:r>
              <a:rPr lang="en-US"/>
              <a:t>Assignment operators</a:t>
            </a:r>
          </a:p>
          <a:p>
            <a:endParaRPr lang="en-US"/>
          </a:p>
          <a:p>
            <a:r>
              <a:rPr lang="en-US"/>
              <a:t>Comparison operators</a:t>
            </a:r>
          </a:p>
          <a:p>
            <a:endParaRPr lang="en-US"/>
          </a:p>
          <a:p>
            <a:r>
              <a:rPr lang="en-US"/>
              <a:t>Arithmetic operators</a:t>
            </a:r>
          </a:p>
          <a:p>
            <a:endParaRPr lang="en-US"/>
          </a:p>
          <a:p>
            <a:r>
              <a:rPr lang="en-US"/>
              <a:t>Bitwise operators</a:t>
            </a:r>
          </a:p>
          <a:p>
            <a:endParaRPr lang="en-US"/>
          </a:p>
          <a:p>
            <a:r>
              <a:rPr lang="en-US"/>
              <a:t>Logical operators </a:t>
            </a:r>
          </a:p>
          <a:p>
            <a:endParaRPr lang="en-US"/>
          </a:p>
          <a:p>
            <a:r>
              <a:rPr lang="en-US"/>
              <a:t>String operators </a:t>
            </a:r>
          </a:p>
          <a:p>
            <a:endParaRPr lang="en-US"/>
          </a:p>
          <a:p>
            <a:r>
              <a:rPr lang="en-US"/>
              <a:t>Conditional (ternary) operator </a:t>
            </a:r>
          </a:p>
          <a:p>
            <a:endParaRPr lang="en-US"/>
          </a:p>
          <a:p>
            <a:r>
              <a:rPr lang="en-US"/>
              <a:t>Comma operator </a:t>
            </a:r>
          </a:p>
          <a:p>
            <a:endParaRPr lang="en-US"/>
          </a:p>
          <a:p>
            <a:r>
              <a:rPr lang="en-US"/>
              <a:t>Unary operators </a:t>
            </a:r>
          </a:p>
          <a:p>
            <a:endParaRPr lang="en-US"/>
          </a:p>
          <a:p>
            <a:r>
              <a:rPr lang="en-US"/>
              <a:t>Relational operators </a:t>
            </a:r>
          </a:p>
        </p:txBody>
      </p:sp>
      <p:sp>
        <p:nvSpPr>
          <p:cNvPr id="3" name="Title 2">
            <a:extLst>
              <a:ext uri="{FF2B5EF4-FFF2-40B4-BE49-F238E27FC236}">
                <a16:creationId xmlns:a16="http://schemas.microsoft.com/office/drawing/2014/main" id="{2EAAA38A-203E-41FC-8821-1198E4836A09}"/>
              </a:ext>
            </a:extLst>
          </p:cNvPr>
          <p:cNvSpPr>
            <a:spLocks noGrp="1"/>
          </p:cNvSpPr>
          <p:nvPr>
            <p:ph type="ctrTitle"/>
          </p:nvPr>
        </p:nvSpPr>
        <p:spPr/>
        <p:txBody>
          <a:bodyPr/>
          <a:lstStyle/>
          <a:p>
            <a:r>
              <a:rPr lang="en-US"/>
              <a:t>Operators </a:t>
            </a:r>
          </a:p>
        </p:txBody>
      </p:sp>
    </p:spTree>
    <p:extLst>
      <p:ext uri="{BB962C8B-B14F-4D97-AF65-F5344CB8AC3E}">
        <p14:creationId xmlns:p14="http://schemas.microsoft.com/office/powerpoint/2010/main" val="1519803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4FD85C-FBD1-4D6F-B380-A809F4D2DBDA}"/>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3776876-C3DA-4D47-8B3B-9B57C63E32F9}"/>
              </a:ext>
            </a:extLst>
          </p:cNvPr>
          <p:cNvSpPr>
            <a:spLocks noGrp="1"/>
          </p:cNvSpPr>
          <p:nvPr>
            <p:ph type="ctrTitle"/>
          </p:nvPr>
        </p:nvSpPr>
        <p:spPr/>
        <p:txBody>
          <a:bodyPr/>
          <a:lstStyle/>
          <a:p>
            <a:r>
              <a:rPr lang="en-US"/>
              <a:t>Operators</a:t>
            </a:r>
          </a:p>
        </p:txBody>
      </p:sp>
      <p:pic>
        <p:nvPicPr>
          <p:cNvPr id="5" name="Picture 4">
            <a:extLst>
              <a:ext uri="{FF2B5EF4-FFF2-40B4-BE49-F238E27FC236}">
                <a16:creationId xmlns:a16="http://schemas.microsoft.com/office/drawing/2014/main" id="{D4B0437A-F0AC-4BE2-9F26-81D97F9D0920}"/>
              </a:ext>
            </a:extLst>
          </p:cNvPr>
          <p:cNvPicPr>
            <a:picLocks noChangeAspect="1"/>
          </p:cNvPicPr>
          <p:nvPr/>
        </p:nvPicPr>
        <p:blipFill>
          <a:blip r:embed="rId2"/>
          <a:stretch>
            <a:fillRect/>
          </a:stretch>
        </p:blipFill>
        <p:spPr>
          <a:xfrm>
            <a:off x="835679" y="1055850"/>
            <a:ext cx="7472642" cy="2743996"/>
          </a:xfrm>
          <a:prstGeom prst="rect">
            <a:avLst/>
          </a:prstGeom>
        </p:spPr>
      </p:pic>
    </p:spTree>
    <p:extLst>
      <p:ext uri="{BB962C8B-B14F-4D97-AF65-F5344CB8AC3E}">
        <p14:creationId xmlns:p14="http://schemas.microsoft.com/office/powerpoint/2010/main" val="89905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BAE0D-5F5F-46B2-8809-394650F616B0}"/>
              </a:ext>
            </a:extLst>
          </p:cNvPr>
          <p:cNvSpPr>
            <a:spLocks noGrp="1"/>
          </p:cNvSpPr>
          <p:nvPr>
            <p:ph type="body" idx="1"/>
          </p:nvPr>
        </p:nvSpPr>
        <p:spPr/>
        <p:txBody>
          <a:bodyPr/>
          <a:lstStyle/>
          <a:p>
            <a:r>
              <a:rPr lang="en-US"/>
              <a:t>JavaScript Comparison Algorithms:</a:t>
            </a:r>
          </a:p>
          <a:p>
            <a:pPr lvl="1"/>
            <a:r>
              <a:rPr lang="en-US"/>
              <a:t>Two strings are strictly equal when they have the same sequence of characters, same length, and same characters in corresponding positions</a:t>
            </a:r>
          </a:p>
          <a:p>
            <a:pPr lvl="1"/>
            <a:r>
              <a:rPr lang="en-US"/>
              <a:t>Two numbers are strictly equal when they are numerically equal (have the same number value). NaN is not equal to anything, including NaN. Positive and negative zeros are equal to one another</a:t>
            </a:r>
          </a:p>
          <a:p>
            <a:endParaRPr lang="en-US"/>
          </a:p>
        </p:txBody>
      </p:sp>
      <p:sp>
        <p:nvSpPr>
          <p:cNvPr id="3" name="Title 2">
            <a:extLst>
              <a:ext uri="{FF2B5EF4-FFF2-40B4-BE49-F238E27FC236}">
                <a16:creationId xmlns:a16="http://schemas.microsoft.com/office/drawing/2014/main" id="{179339EE-9F1C-4842-8D42-CF92AF215DA4}"/>
              </a:ext>
            </a:extLst>
          </p:cNvPr>
          <p:cNvSpPr>
            <a:spLocks noGrp="1"/>
          </p:cNvSpPr>
          <p:nvPr>
            <p:ph type="ctrTitle"/>
          </p:nvPr>
        </p:nvSpPr>
        <p:spPr/>
        <p:txBody>
          <a:bodyPr/>
          <a:lstStyle/>
          <a:p>
            <a:r>
              <a:rPr lang="en-US"/>
              <a:t>Operators</a:t>
            </a:r>
          </a:p>
        </p:txBody>
      </p:sp>
    </p:spTree>
    <p:extLst>
      <p:ext uri="{BB962C8B-B14F-4D97-AF65-F5344CB8AC3E}">
        <p14:creationId xmlns:p14="http://schemas.microsoft.com/office/powerpoint/2010/main" val="3395134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BAE0D-5F5F-46B2-8809-394650F616B0}"/>
              </a:ext>
            </a:extLst>
          </p:cNvPr>
          <p:cNvSpPr>
            <a:spLocks noGrp="1"/>
          </p:cNvSpPr>
          <p:nvPr>
            <p:ph type="body" idx="1"/>
          </p:nvPr>
        </p:nvSpPr>
        <p:spPr/>
        <p:txBody>
          <a:bodyPr/>
          <a:lstStyle/>
          <a:p>
            <a:r>
              <a:rPr lang="en-US"/>
              <a:t>JavaScript Comparison Algorithms:</a:t>
            </a:r>
          </a:p>
          <a:p>
            <a:pPr lvl="1"/>
            <a:r>
              <a:rPr lang="en-US"/>
              <a:t>Two Boolean operands are strictly equal if both are true or both are false</a:t>
            </a:r>
          </a:p>
          <a:p>
            <a:pPr lvl="1"/>
            <a:r>
              <a:rPr lang="en-US"/>
              <a:t>Two Boolean operands are strictly equal if both are true or both are false</a:t>
            </a:r>
          </a:p>
          <a:p>
            <a:pPr lvl="1"/>
            <a:r>
              <a:rPr lang="en-US"/>
              <a:t>An expression comparing Objects is only true if the operands reference the same Object.</a:t>
            </a:r>
          </a:p>
          <a:p>
            <a:pPr lvl="1"/>
            <a:r>
              <a:rPr lang="en-US"/>
              <a:t>Null and Undefined Types are strictly equal to themselves and abstractly equal to each other</a:t>
            </a:r>
          </a:p>
        </p:txBody>
      </p:sp>
      <p:sp>
        <p:nvSpPr>
          <p:cNvPr id="3" name="Title 2">
            <a:extLst>
              <a:ext uri="{FF2B5EF4-FFF2-40B4-BE49-F238E27FC236}">
                <a16:creationId xmlns:a16="http://schemas.microsoft.com/office/drawing/2014/main" id="{179339EE-9F1C-4842-8D42-CF92AF215DA4}"/>
              </a:ext>
            </a:extLst>
          </p:cNvPr>
          <p:cNvSpPr>
            <a:spLocks noGrp="1"/>
          </p:cNvSpPr>
          <p:nvPr>
            <p:ph type="ctrTitle"/>
          </p:nvPr>
        </p:nvSpPr>
        <p:spPr/>
        <p:txBody>
          <a:bodyPr/>
          <a:lstStyle/>
          <a:p>
            <a:r>
              <a:rPr lang="en-US"/>
              <a:t>Operators</a:t>
            </a:r>
          </a:p>
        </p:txBody>
      </p:sp>
    </p:spTree>
    <p:extLst>
      <p:ext uri="{BB962C8B-B14F-4D97-AF65-F5344CB8AC3E}">
        <p14:creationId xmlns:p14="http://schemas.microsoft.com/office/powerpoint/2010/main" val="1465205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BAE0D-5F5F-46B2-8809-394650F616B0}"/>
              </a:ext>
            </a:extLst>
          </p:cNvPr>
          <p:cNvSpPr>
            <a:spLocks noGrp="1"/>
          </p:cNvSpPr>
          <p:nvPr>
            <p:ph type="body" idx="1"/>
          </p:nvPr>
        </p:nvSpPr>
        <p:spPr/>
        <p:txBody>
          <a:bodyPr/>
          <a:lstStyle/>
          <a:p>
            <a:r>
              <a:rPr lang="en-US"/>
              <a:t>JavaScript Comparison Algorithms - Equality Operators:</a:t>
            </a:r>
          </a:p>
          <a:p>
            <a:pPr marL="139700" indent="0">
              <a:buNone/>
            </a:pPr>
            <a:endParaRPr lang="en-US"/>
          </a:p>
          <a:p>
            <a:pPr lvl="1"/>
            <a:r>
              <a:rPr lang="en-US"/>
              <a:t>If one of the operands is Boolean, (1 if it is true and +0 if it is false).</a:t>
            </a:r>
          </a:p>
          <a:p>
            <a:pPr lvl="1">
              <a:lnSpc>
                <a:spcPct val="150000"/>
              </a:lnSpc>
            </a:pPr>
            <a:r>
              <a:rPr lang="en-US"/>
              <a:t>If an object is compared with a </a:t>
            </a:r>
            <a:r>
              <a:rPr lang="en-US" b="1"/>
              <a:t>number</a:t>
            </a:r>
            <a:r>
              <a:rPr lang="en-US"/>
              <a:t> or </a:t>
            </a:r>
            <a:r>
              <a:rPr lang="en-US" b="1"/>
              <a:t>string</a:t>
            </a:r>
            <a:r>
              <a:rPr lang="en-US"/>
              <a:t>, JavaScript attempts to return the default value for the object. Operators attempt to convert the object to a primitive value, a String or Number value, using the </a:t>
            </a:r>
            <a:r>
              <a:rPr lang="en-US" b="1"/>
              <a:t>valueOf</a:t>
            </a:r>
            <a:r>
              <a:rPr lang="en-US"/>
              <a:t> and </a:t>
            </a:r>
            <a:r>
              <a:rPr lang="en-US" b="1"/>
              <a:t>toString</a:t>
            </a:r>
            <a:r>
              <a:rPr lang="en-US"/>
              <a:t> methods of the objects. If this attempt to convert the object fails, a runtime error is generated</a:t>
            </a:r>
          </a:p>
        </p:txBody>
      </p:sp>
      <p:sp>
        <p:nvSpPr>
          <p:cNvPr id="3" name="Title 2">
            <a:extLst>
              <a:ext uri="{FF2B5EF4-FFF2-40B4-BE49-F238E27FC236}">
                <a16:creationId xmlns:a16="http://schemas.microsoft.com/office/drawing/2014/main" id="{179339EE-9F1C-4842-8D42-CF92AF215DA4}"/>
              </a:ext>
            </a:extLst>
          </p:cNvPr>
          <p:cNvSpPr>
            <a:spLocks noGrp="1"/>
          </p:cNvSpPr>
          <p:nvPr>
            <p:ph type="ctrTitle"/>
          </p:nvPr>
        </p:nvSpPr>
        <p:spPr/>
        <p:txBody>
          <a:bodyPr/>
          <a:lstStyle/>
          <a:p>
            <a:r>
              <a:rPr lang="en-US"/>
              <a:t>Operators</a:t>
            </a:r>
          </a:p>
        </p:txBody>
      </p:sp>
    </p:spTree>
    <p:extLst>
      <p:ext uri="{BB962C8B-B14F-4D97-AF65-F5344CB8AC3E}">
        <p14:creationId xmlns:p14="http://schemas.microsoft.com/office/powerpoint/2010/main" val="75180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600"/>
              <a:t>Introduction to JavaScript.</a:t>
            </a:r>
          </a:p>
          <a:p>
            <a:r>
              <a:rPr lang="en-US" sz="1600"/>
              <a:t>Why learn JavaScript?</a:t>
            </a:r>
          </a:p>
          <a:p>
            <a:r>
              <a:rPr lang="en-US" sz="1600"/>
              <a:t>The fundamentals of JavaScript</a:t>
            </a:r>
          </a:p>
          <a:p>
            <a:r>
              <a:rPr lang="en-US" sz="1600"/>
              <a:t>JavaScript new features: ES2015 à ES2018.</a:t>
            </a:r>
          </a:p>
          <a:p>
            <a:endParaRPr lang="en-US" sz="160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Course Overview </a:t>
            </a:r>
          </a:p>
        </p:txBody>
      </p:sp>
    </p:spTree>
    <p:extLst>
      <p:ext uri="{BB962C8B-B14F-4D97-AF65-F5344CB8AC3E}">
        <p14:creationId xmlns:p14="http://schemas.microsoft.com/office/powerpoint/2010/main" val="150338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BAE0D-5F5F-46B2-8809-394650F616B0}"/>
              </a:ext>
            </a:extLst>
          </p:cNvPr>
          <p:cNvSpPr>
            <a:spLocks noGrp="1"/>
          </p:cNvSpPr>
          <p:nvPr>
            <p:ph type="body" idx="1"/>
          </p:nvPr>
        </p:nvSpPr>
        <p:spPr/>
        <p:txBody>
          <a:bodyPr/>
          <a:lstStyle/>
          <a:p>
            <a:r>
              <a:rPr lang="en-US"/>
              <a:t>JavaScript Comparison Algorithms - Equality Operators:</a:t>
            </a:r>
          </a:p>
          <a:p>
            <a:pPr marL="139700" indent="0">
              <a:buNone/>
            </a:pPr>
            <a:endParaRPr lang="en-US"/>
          </a:p>
          <a:p>
            <a:pPr lvl="1">
              <a:lnSpc>
                <a:spcPct val="150000"/>
              </a:lnSpc>
            </a:pPr>
            <a:r>
              <a:rPr lang="en-US"/>
              <a:t>If the valueOf method returns a primitive value, the toString method will never be called</a:t>
            </a:r>
          </a:p>
          <a:p>
            <a:pPr lvl="1">
              <a:lnSpc>
                <a:spcPct val="150000"/>
              </a:lnSpc>
            </a:pPr>
            <a:r>
              <a:rPr lang="en-US"/>
              <a:t>Note that an object is converted into a primitive if, and only if, its comparand is a primitive. If both operands are objects, they're compared as objects, and the equality test is true only if both refer the same object.</a:t>
            </a:r>
          </a:p>
        </p:txBody>
      </p:sp>
      <p:sp>
        <p:nvSpPr>
          <p:cNvPr id="3" name="Title 2">
            <a:extLst>
              <a:ext uri="{FF2B5EF4-FFF2-40B4-BE49-F238E27FC236}">
                <a16:creationId xmlns:a16="http://schemas.microsoft.com/office/drawing/2014/main" id="{179339EE-9F1C-4842-8D42-CF92AF215DA4}"/>
              </a:ext>
            </a:extLst>
          </p:cNvPr>
          <p:cNvSpPr>
            <a:spLocks noGrp="1"/>
          </p:cNvSpPr>
          <p:nvPr>
            <p:ph type="ctrTitle"/>
          </p:nvPr>
        </p:nvSpPr>
        <p:spPr/>
        <p:txBody>
          <a:bodyPr/>
          <a:lstStyle/>
          <a:p>
            <a:r>
              <a:rPr lang="en-US"/>
              <a:t>Operators</a:t>
            </a:r>
          </a:p>
        </p:txBody>
      </p:sp>
    </p:spTree>
    <p:extLst>
      <p:ext uri="{BB962C8B-B14F-4D97-AF65-F5344CB8AC3E}">
        <p14:creationId xmlns:p14="http://schemas.microsoft.com/office/powerpoint/2010/main" val="2509978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BE3437-7088-48A9-A016-BAC0717D7603}"/>
              </a:ext>
            </a:extLst>
          </p:cNvPr>
          <p:cNvSpPr>
            <a:spLocks noGrp="1"/>
          </p:cNvSpPr>
          <p:nvPr>
            <p:ph type="body" idx="1"/>
          </p:nvPr>
        </p:nvSpPr>
        <p:spPr/>
        <p:txBody>
          <a:bodyPr/>
          <a:lstStyle/>
          <a:p>
            <a:r>
              <a:rPr lang="en-US"/>
              <a:t>JavaScript Comparison Algorithms - Equality Operators:</a:t>
            </a:r>
          </a:p>
        </p:txBody>
      </p:sp>
      <p:sp>
        <p:nvSpPr>
          <p:cNvPr id="3" name="Title 2">
            <a:extLst>
              <a:ext uri="{FF2B5EF4-FFF2-40B4-BE49-F238E27FC236}">
                <a16:creationId xmlns:a16="http://schemas.microsoft.com/office/drawing/2014/main" id="{1582DB13-DF36-40E9-AC08-EA1B81AE815A}"/>
              </a:ext>
            </a:extLst>
          </p:cNvPr>
          <p:cNvSpPr>
            <a:spLocks noGrp="1"/>
          </p:cNvSpPr>
          <p:nvPr>
            <p:ph type="ctrTitle"/>
          </p:nvPr>
        </p:nvSpPr>
        <p:spPr/>
        <p:txBody>
          <a:bodyPr/>
          <a:lstStyle/>
          <a:p>
            <a:r>
              <a:rPr lang="en-US"/>
              <a:t>Operators</a:t>
            </a:r>
          </a:p>
        </p:txBody>
      </p:sp>
      <p:pic>
        <p:nvPicPr>
          <p:cNvPr id="5" name="Picture 4">
            <a:extLst>
              <a:ext uri="{FF2B5EF4-FFF2-40B4-BE49-F238E27FC236}">
                <a16:creationId xmlns:a16="http://schemas.microsoft.com/office/drawing/2014/main" id="{3976E640-C8A5-4664-B126-194C9B6672DF}"/>
              </a:ext>
            </a:extLst>
          </p:cNvPr>
          <p:cNvPicPr>
            <a:picLocks noChangeAspect="1"/>
          </p:cNvPicPr>
          <p:nvPr/>
        </p:nvPicPr>
        <p:blipFill>
          <a:blip r:embed="rId2"/>
          <a:stretch>
            <a:fillRect/>
          </a:stretch>
        </p:blipFill>
        <p:spPr>
          <a:xfrm>
            <a:off x="1270745" y="1429655"/>
            <a:ext cx="5688107" cy="3514467"/>
          </a:xfrm>
          <a:prstGeom prst="rect">
            <a:avLst/>
          </a:prstGeom>
        </p:spPr>
      </p:pic>
    </p:spTree>
    <p:extLst>
      <p:ext uri="{BB962C8B-B14F-4D97-AF65-F5344CB8AC3E}">
        <p14:creationId xmlns:p14="http://schemas.microsoft.com/office/powerpoint/2010/main" val="553283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ECA27-6805-4374-BB92-7E360CA6BBEE}"/>
              </a:ext>
            </a:extLst>
          </p:cNvPr>
          <p:cNvSpPr>
            <a:spLocks noGrp="1"/>
          </p:cNvSpPr>
          <p:nvPr>
            <p:ph type="body" idx="1"/>
          </p:nvPr>
        </p:nvSpPr>
        <p:spPr/>
        <p:txBody>
          <a:bodyPr/>
          <a:lstStyle/>
          <a:p>
            <a:r>
              <a:rPr lang="en-US" sz="1800"/>
              <a:t>If one of them is a string, the other is also converted to a string and both are concatenated</a:t>
            </a:r>
          </a:p>
          <a:p>
            <a:endParaRPr lang="en-US" sz="1800"/>
          </a:p>
          <a:p>
            <a:r>
              <a:rPr lang="en-US" sz="1800"/>
              <a:t>Otherwise, both operands are converted to numbers and added</a:t>
            </a:r>
          </a:p>
        </p:txBody>
      </p:sp>
      <p:sp>
        <p:nvSpPr>
          <p:cNvPr id="3" name="Title 2">
            <a:extLst>
              <a:ext uri="{FF2B5EF4-FFF2-40B4-BE49-F238E27FC236}">
                <a16:creationId xmlns:a16="http://schemas.microsoft.com/office/drawing/2014/main" id="{8672D92E-3A97-4B8B-8894-A392584F6FAB}"/>
              </a:ext>
            </a:extLst>
          </p:cNvPr>
          <p:cNvSpPr>
            <a:spLocks noGrp="1"/>
          </p:cNvSpPr>
          <p:nvPr>
            <p:ph type="ctrTitle"/>
          </p:nvPr>
        </p:nvSpPr>
        <p:spPr/>
        <p:txBody>
          <a:bodyPr/>
          <a:lstStyle/>
          <a:p>
            <a:r>
              <a:rPr lang="en-US"/>
              <a:t>The Plus Operator </a:t>
            </a:r>
          </a:p>
        </p:txBody>
      </p:sp>
    </p:spTree>
    <p:extLst>
      <p:ext uri="{BB962C8B-B14F-4D97-AF65-F5344CB8AC3E}">
        <p14:creationId xmlns:p14="http://schemas.microsoft.com/office/powerpoint/2010/main" val="322267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AFE5F0-E3F1-4550-9EE1-41C8464DCEB6}"/>
              </a:ext>
            </a:extLst>
          </p:cNvPr>
          <p:cNvSpPr>
            <a:spLocks noGrp="1"/>
          </p:cNvSpPr>
          <p:nvPr>
            <p:ph type="ctrTitle"/>
          </p:nvPr>
        </p:nvSpPr>
        <p:spPr/>
        <p:txBody>
          <a:bodyPr/>
          <a:lstStyle/>
          <a:p>
            <a:r>
              <a:rPr lang="en-US"/>
              <a:t>Unary Operators </a:t>
            </a:r>
          </a:p>
        </p:txBody>
      </p:sp>
      <p:pic>
        <p:nvPicPr>
          <p:cNvPr id="5" name="Picture 4">
            <a:extLst>
              <a:ext uri="{FF2B5EF4-FFF2-40B4-BE49-F238E27FC236}">
                <a16:creationId xmlns:a16="http://schemas.microsoft.com/office/drawing/2014/main" id="{1C8A68AD-4145-4A2B-B1CF-DFE132C52453}"/>
              </a:ext>
            </a:extLst>
          </p:cNvPr>
          <p:cNvPicPr>
            <a:picLocks noChangeAspect="1"/>
          </p:cNvPicPr>
          <p:nvPr/>
        </p:nvPicPr>
        <p:blipFill>
          <a:blip r:embed="rId2"/>
          <a:stretch>
            <a:fillRect/>
          </a:stretch>
        </p:blipFill>
        <p:spPr>
          <a:xfrm>
            <a:off x="1204684" y="1055849"/>
            <a:ext cx="7218439" cy="3714625"/>
          </a:xfrm>
          <a:prstGeom prst="rect">
            <a:avLst/>
          </a:prstGeom>
        </p:spPr>
      </p:pic>
    </p:spTree>
    <p:extLst>
      <p:ext uri="{BB962C8B-B14F-4D97-AF65-F5344CB8AC3E}">
        <p14:creationId xmlns:p14="http://schemas.microsoft.com/office/powerpoint/2010/main" val="1716349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AA25A4-4C36-4BFC-9457-192EB7C90648}"/>
              </a:ext>
            </a:extLst>
          </p:cNvPr>
          <p:cNvSpPr>
            <a:spLocks noGrp="1"/>
          </p:cNvSpPr>
          <p:nvPr>
            <p:ph type="ctrTitle"/>
          </p:nvPr>
        </p:nvSpPr>
        <p:spPr/>
        <p:txBody>
          <a:bodyPr/>
          <a:lstStyle/>
          <a:p>
            <a:r>
              <a:rPr lang="en-US"/>
              <a:t>Unary Operators</a:t>
            </a:r>
          </a:p>
        </p:txBody>
      </p:sp>
      <p:pic>
        <p:nvPicPr>
          <p:cNvPr id="5" name="Picture 4">
            <a:extLst>
              <a:ext uri="{FF2B5EF4-FFF2-40B4-BE49-F238E27FC236}">
                <a16:creationId xmlns:a16="http://schemas.microsoft.com/office/drawing/2014/main" id="{A21D2E51-C84C-4291-8892-07ED349929D9}"/>
              </a:ext>
            </a:extLst>
          </p:cNvPr>
          <p:cNvPicPr>
            <a:picLocks noChangeAspect="1"/>
          </p:cNvPicPr>
          <p:nvPr/>
        </p:nvPicPr>
        <p:blipFill>
          <a:blip r:embed="rId2"/>
          <a:stretch>
            <a:fillRect/>
          </a:stretch>
        </p:blipFill>
        <p:spPr>
          <a:xfrm>
            <a:off x="977832" y="1764694"/>
            <a:ext cx="7431314" cy="2059806"/>
          </a:xfrm>
          <a:prstGeom prst="rect">
            <a:avLst/>
          </a:prstGeom>
        </p:spPr>
      </p:pic>
    </p:spTree>
    <p:extLst>
      <p:ext uri="{BB962C8B-B14F-4D97-AF65-F5344CB8AC3E}">
        <p14:creationId xmlns:p14="http://schemas.microsoft.com/office/powerpoint/2010/main" val="3072755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5F33CA-BB77-42CD-A790-FF561616EEAA}"/>
              </a:ext>
            </a:extLst>
          </p:cNvPr>
          <p:cNvSpPr>
            <a:spLocks noGrp="1"/>
          </p:cNvSpPr>
          <p:nvPr>
            <p:ph type="body" idx="1"/>
          </p:nvPr>
        </p:nvSpPr>
        <p:spPr/>
        <p:txBody>
          <a:bodyPr/>
          <a:lstStyle/>
          <a:p>
            <a:r>
              <a:rPr lang="en-US"/>
              <a:t>Declaring and Assigning Variables.</a:t>
            </a:r>
          </a:p>
        </p:txBody>
      </p:sp>
      <p:sp>
        <p:nvSpPr>
          <p:cNvPr id="3" name="Title 2">
            <a:extLst>
              <a:ext uri="{FF2B5EF4-FFF2-40B4-BE49-F238E27FC236}">
                <a16:creationId xmlns:a16="http://schemas.microsoft.com/office/drawing/2014/main" id="{C89E0219-5FF7-4212-AB27-D3776CBC12A6}"/>
              </a:ext>
            </a:extLst>
          </p:cNvPr>
          <p:cNvSpPr>
            <a:spLocks noGrp="1"/>
          </p:cNvSpPr>
          <p:nvPr>
            <p:ph type="ctrTitle"/>
          </p:nvPr>
        </p:nvSpPr>
        <p:spPr/>
        <p:txBody>
          <a:bodyPr/>
          <a:lstStyle/>
          <a:p>
            <a:r>
              <a:rPr lang="en-US"/>
              <a:t>Variables, Scope </a:t>
            </a:r>
          </a:p>
        </p:txBody>
      </p:sp>
      <p:pic>
        <p:nvPicPr>
          <p:cNvPr id="5" name="Picture 4">
            <a:extLst>
              <a:ext uri="{FF2B5EF4-FFF2-40B4-BE49-F238E27FC236}">
                <a16:creationId xmlns:a16="http://schemas.microsoft.com/office/drawing/2014/main" id="{E8FF623D-B67D-44B2-90EF-FBEEFF5E67FC}"/>
              </a:ext>
            </a:extLst>
          </p:cNvPr>
          <p:cNvPicPr>
            <a:picLocks noChangeAspect="1"/>
          </p:cNvPicPr>
          <p:nvPr/>
        </p:nvPicPr>
        <p:blipFill>
          <a:blip r:embed="rId2"/>
          <a:stretch>
            <a:fillRect/>
          </a:stretch>
        </p:blipFill>
        <p:spPr>
          <a:xfrm>
            <a:off x="954225" y="1831724"/>
            <a:ext cx="7569654" cy="1702731"/>
          </a:xfrm>
          <a:prstGeom prst="rect">
            <a:avLst/>
          </a:prstGeom>
        </p:spPr>
      </p:pic>
    </p:spTree>
    <p:extLst>
      <p:ext uri="{BB962C8B-B14F-4D97-AF65-F5344CB8AC3E}">
        <p14:creationId xmlns:p14="http://schemas.microsoft.com/office/powerpoint/2010/main" val="384313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09F00C-5D4D-48F0-9715-DCC40591DF16}"/>
              </a:ext>
            </a:extLst>
          </p:cNvPr>
          <p:cNvSpPr>
            <a:spLocks noGrp="1"/>
          </p:cNvSpPr>
          <p:nvPr>
            <p:ph type="ctrTitle"/>
          </p:nvPr>
        </p:nvSpPr>
        <p:spPr/>
        <p:txBody>
          <a:bodyPr/>
          <a:lstStyle/>
          <a:p>
            <a:r>
              <a:rPr lang="en-US"/>
              <a:t>Variables, Scope </a:t>
            </a:r>
          </a:p>
        </p:txBody>
      </p:sp>
      <p:pic>
        <p:nvPicPr>
          <p:cNvPr id="7" name="Picture 6">
            <a:extLst>
              <a:ext uri="{FF2B5EF4-FFF2-40B4-BE49-F238E27FC236}">
                <a16:creationId xmlns:a16="http://schemas.microsoft.com/office/drawing/2014/main" id="{2CEC444D-0709-4BC9-96FB-2D8A0CD970AC}"/>
              </a:ext>
            </a:extLst>
          </p:cNvPr>
          <p:cNvPicPr>
            <a:picLocks noChangeAspect="1"/>
          </p:cNvPicPr>
          <p:nvPr/>
        </p:nvPicPr>
        <p:blipFill>
          <a:blip r:embed="rId2"/>
          <a:stretch>
            <a:fillRect/>
          </a:stretch>
        </p:blipFill>
        <p:spPr>
          <a:xfrm>
            <a:off x="735749" y="950825"/>
            <a:ext cx="7672501" cy="3447587"/>
          </a:xfrm>
          <a:prstGeom prst="rect">
            <a:avLst/>
          </a:prstGeom>
        </p:spPr>
      </p:pic>
    </p:spTree>
    <p:extLst>
      <p:ext uri="{BB962C8B-B14F-4D97-AF65-F5344CB8AC3E}">
        <p14:creationId xmlns:p14="http://schemas.microsoft.com/office/powerpoint/2010/main" val="2187788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35E31C-D7A8-418C-BCE1-E25DC3CCC051}"/>
              </a:ext>
            </a:extLst>
          </p:cNvPr>
          <p:cNvSpPr>
            <a:spLocks noGrp="1"/>
          </p:cNvSpPr>
          <p:nvPr>
            <p:ph type="body" idx="1"/>
          </p:nvPr>
        </p:nvSpPr>
        <p:spPr/>
        <p:txBody>
          <a:bodyPr/>
          <a:lstStyle/>
          <a:p>
            <a:r>
              <a:rPr lang="en-US"/>
              <a:t>Valid Identifiers. </a:t>
            </a:r>
          </a:p>
        </p:txBody>
      </p:sp>
      <p:sp>
        <p:nvSpPr>
          <p:cNvPr id="3" name="Title 2">
            <a:extLst>
              <a:ext uri="{FF2B5EF4-FFF2-40B4-BE49-F238E27FC236}">
                <a16:creationId xmlns:a16="http://schemas.microsoft.com/office/drawing/2014/main" id="{9CB54920-48C4-468B-87D6-87FF85E802C3}"/>
              </a:ext>
            </a:extLst>
          </p:cNvPr>
          <p:cNvSpPr>
            <a:spLocks noGrp="1"/>
          </p:cNvSpPr>
          <p:nvPr>
            <p:ph type="ctrTitle"/>
          </p:nvPr>
        </p:nvSpPr>
        <p:spPr/>
        <p:txBody>
          <a:bodyPr/>
          <a:lstStyle/>
          <a:p>
            <a:r>
              <a:rPr lang="en-US"/>
              <a:t>Variables, Scope </a:t>
            </a:r>
          </a:p>
        </p:txBody>
      </p:sp>
      <p:pic>
        <p:nvPicPr>
          <p:cNvPr id="5" name="Picture 4">
            <a:extLst>
              <a:ext uri="{FF2B5EF4-FFF2-40B4-BE49-F238E27FC236}">
                <a16:creationId xmlns:a16="http://schemas.microsoft.com/office/drawing/2014/main" id="{8FB5814F-E49B-4DED-A02F-A09C4A2A96A5}"/>
              </a:ext>
            </a:extLst>
          </p:cNvPr>
          <p:cNvPicPr>
            <a:picLocks noChangeAspect="1"/>
          </p:cNvPicPr>
          <p:nvPr/>
        </p:nvPicPr>
        <p:blipFill>
          <a:blip r:embed="rId2"/>
          <a:stretch>
            <a:fillRect/>
          </a:stretch>
        </p:blipFill>
        <p:spPr>
          <a:xfrm>
            <a:off x="1264023" y="1624946"/>
            <a:ext cx="6615953" cy="2059828"/>
          </a:xfrm>
          <a:prstGeom prst="rect">
            <a:avLst/>
          </a:prstGeom>
        </p:spPr>
      </p:pic>
    </p:spTree>
    <p:extLst>
      <p:ext uri="{BB962C8B-B14F-4D97-AF65-F5344CB8AC3E}">
        <p14:creationId xmlns:p14="http://schemas.microsoft.com/office/powerpoint/2010/main" val="333955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233336-A2AF-4227-B44F-7824F4A4028D}"/>
              </a:ext>
            </a:extLst>
          </p:cNvPr>
          <p:cNvSpPr>
            <a:spLocks noGrp="1"/>
          </p:cNvSpPr>
          <p:nvPr>
            <p:ph type="body" idx="1"/>
          </p:nvPr>
        </p:nvSpPr>
        <p:spPr/>
        <p:txBody>
          <a:bodyPr/>
          <a:lstStyle/>
          <a:p>
            <a:r>
              <a:rPr lang="en-US"/>
              <a:t>Function scope, global scope, hoisting</a:t>
            </a:r>
          </a:p>
        </p:txBody>
      </p:sp>
      <p:sp>
        <p:nvSpPr>
          <p:cNvPr id="3" name="Title 2">
            <a:extLst>
              <a:ext uri="{FF2B5EF4-FFF2-40B4-BE49-F238E27FC236}">
                <a16:creationId xmlns:a16="http://schemas.microsoft.com/office/drawing/2014/main" id="{915822BB-0D3E-463E-99E7-242E13A78A39}"/>
              </a:ext>
            </a:extLst>
          </p:cNvPr>
          <p:cNvSpPr>
            <a:spLocks noGrp="1"/>
          </p:cNvSpPr>
          <p:nvPr>
            <p:ph type="ctrTitle"/>
          </p:nvPr>
        </p:nvSpPr>
        <p:spPr/>
        <p:txBody>
          <a:bodyPr/>
          <a:lstStyle/>
          <a:p>
            <a:r>
              <a:rPr lang="en-US"/>
              <a:t>Variables, Scope </a:t>
            </a:r>
          </a:p>
        </p:txBody>
      </p:sp>
      <p:pic>
        <p:nvPicPr>
          <p:cNvPr id="5" name="Picture 4">
            <a:extLst>
              <a:ext uri="{FF2B5EF4-FFF2-40B4-BE49-F238E27FC236}">
                <a16:creationId xmlns:a16="http://schemas.microsoft.com/office/drawing/2014/main" id="{1560A4A2-1F48-4660-8041-3A13ADAE2711}"/>
              </a:ext>
            </a:extLst>
          </p:cNvPr>
          <p:cNvPicPr>
            <a:picLocks noChangeAspect="1"/>
          </p:cNvPicPr>
          <p:nvPr/>
        </p:nvPicPr>
        <p:blipFill>
          <a:blip r:embed="rId2"/>
          <a:stretch>
            <a:fillRect/>
          </a:stretch>
        </p:blipFill>
        <p:spPr>
          <a:xfrm>
            <a:off x="1351430" y="1594232"/>
            <a:ext cx="6203016" cy="2612175"/>
          </a:xfrm>
          <a:prstGeom prst="rect">
            <a:avLst/>
          </a:prstGeom>
        </p:spPr>
      </p:pic>
    </p:spTree>
    <p:extLst>
      <p:ext uri="{BB962C8B-B14F-4D97-AF65-F5344CB8AC3E}">
        <p14:creationId xmlns:p14="http://schemas.microsoft.com/office/powerpoint/2010/main" val="4247682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233336-A2AF-4227-B44F-7824F4A4028D}"/>
              </a:ext>
            </a:extLst>
          </p:cNvPr>
          <p:cNvSpPr>
            <a:spLocks noGrp="1"/>
          </p:cNvSpPr>
          <p:nvPr>
            <p:ph type="body" idx="1"/>
          </p:nvPr>
        </p:nvSpPr>
        <p:spPr/>
        <p:txBody>
          <a:bodyPr/>
          <a:lstStyle/>
          <a:p>
            <a:r>
              <a:rPr lang="en-US"/>
              <a:t>Function scope, global scope, hoisting</a:t>
            </a:r>
          </a:p>
        </p:txBody>
      </p:sp>
      <p:sp>
        <p:nvSpPr>
          <p:cNvPr id="3" name="Title 2">
            <a:extLst>
              <a:ext uri="{FF2B5EF4-FFF2-40B4-BE49-F238E27FC236}">
                <a16:creationId xmlns:a16="http://schemas.microsoft.com/office/drawing/2014/main" id="{915822BB-0D3E-463E-99E7-242E13A78A39}"/>
              </a:ext>
            </a:extLst>
          </p:cNvPr>
          <p:cNvSpPr>
            <a:spLocks noGrp="1"/>
          </p:cNvSpPr>
          <p:nvPr>
            <p:ph type="ctrTitle"/>
          </p:nvPr>
        </p:nvSpPr>
        <p:spPr/>
        <p:txBody>
          <a:bodyPr/>
          <a:lstStyle/>
          <a:p>
            <a:r>
              <a:rPr lang="en-US"/>
              <a:t>Variables, Scope </a:t>
            </a:r>
          </a:p>
        </p:txBody>
      </p:sp>
      <p:pic>
        <p:nvPicPr>
          <p:cNvPr id="6" name="Picture 5">
            <a:extLst>
              <a:ext uri="{FF2B5EF4-FFF2-40B4-BE49-F238E27FC236}">
                <a16:creationId xmlns:a16="http://schemas.microsoft.com/office/drawing/2014/main" id="{DDED2176-DCCB-41C1-AB6E-8CB6F0FA99E3}"/>
              </a:ext>
            </a:extLst>
          </p:cNvPr>
          <p:cNvPicPr>
            <a:picLocks noChangeAspect="1"/>
          </p:cNvPicPr>
          <p:nvPr/>
        </p:nvPicPr>
        <p:blipFill>
          <a:blip r:embed="rId2"/>
          <a:stretch>
            <a:fillRect/>
          </a:stretch>
        </p:blipFill>
        <p:spPr>
          <a:xfrm>
            <a:off x="1388269" y="1514987"/>
            <a:ext cx="6367462" cy="3053863"/>
          </a:xfrm>
          <a:prstGeom prst="rect">
            <a:avLst/>
          </a:prstGeom>
        </p:spPr>
      </p:pic>
    </p:spTree>
    <p:extLst>
      <p:ext uri="{BB962C8B-B14F-4D97-AF65-F5344CB8AC3E}">
        <p14:creationId xmlns:p14="http://schemas.microsoft.com/office/powerpoint/2010/main" val="411248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600"/>
              <a:t>Section 1: Data type, Operators, Variables, Scope, Program Structure.</a:t>
            </a:r>
          </a:p>
          <a:p>
            <a:r>
              <a:rPr lang="en-US" sz="1600"/>
              <a:t>Section 2: Function, Higher-Order Function, Object/Class, Array</a:t>
            </a:r>
          </a:p>
          <a:p>
            <a:r>
              <a:rPr lang="en-US" sz="1600"/>
              <a:t>Section 3: Asynchronous Programming, Events, Block scope variables, Constant.</a:t>
            </a:r>
          </a:p>
          <a:p>
            <a:r>
              <a:rPr lang="en-US" sz="1600"/>
              <a:t>Section 4: Arrow functions, Default parameter value, Rest, Spread, Class, Module.</a:t>
            </a:r>
          </a:p>
          <a:p>
            <a:r>
              <a:rPr lang="fr-FR" sz="1600"/>
              <a:t>Section 5: Promise, Async/Await.</a:t>
            </a:r>
            <a:endParaRPr lang="en-US" sz="160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Course Contents</a:t>
            </a:r>
          </a:p>
        </p:txBody>
      </p:sp>
    </p:spTree>
    <p:extLst>
      <p:ext uri="{BB962C8B-B14F-4D97-AF65-F5344CB8AC3E}">
        <p14:creationId xmlns:p14="http://schemas.microsoft.com/office/powerpoint/2010/main" val="2181762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233336-A2AF-4227-B44F-7824F4A4028D}"/>
              </a:ext>
            </a:extLst>
          </p:cNvPr>
          <p:cNvSpPr>
            <a:spLocks noGrp="1"/>
          </p:cNvSpPr>
          <p:nvPr>
            <p:ph type="body" idx="1"/>
          </p:nvPr>
        </p:nvSpPr>
        <p:spPr/>
        <p:txBody>
          <a:bodyPr/>
          <a:lstStyle/>
          <a:p>
            <a:r>
              <a:rPr lang="en-US"/>
              <a:t>Function scope, global scope, hoisting</a:t>
            </a:r>
          </a:p>
        </p:txBody>
      </p:sp>
      <p:sp>
        <p:nvSpPr>
          <p:cNvPr id="3" name="Title 2">
            <a:extLst>
              <a:ext uri="{FF2B5EF4-FFF2-40B4-BE49-F238E27FC236}">
                <a16:creationId xmlns:a16="http://schemas.microsoft.com/office/drawing/2014/main" id="{915822BB-0D3E-463E-99E7-242E13A78A39}"/>
              </a:ext>
            </a:extLst>
          </p:cNvPr>
          <p:cNvSpPr>
            <a:spLocks noGrp="1"/>
          </p:cNvSpPr>
          <p:nvPr>
            <p:ph type="ctrTitle"/>
          </p:nvPr>
        </p:nvSpPr>
        <p:spPr/>
        <p:txBody>
          <a:bodyPr/>
          <a:lstStyle/>
          <a:p>
            <a:r>
              <a:rPr lang="en-US"/>
              <a:t>Variables, Scope </a:t>
            </a:r>
          </a:p>
        </p:txBody>
      </p:sp>
      <p:pic>
        <p:nvPicPr>
          <p:cNvPr id="5" name="Picture 4">
            <a:extLst>
              <a:ext uri="{FF2B5EF4-FFF2-40B4-BE49-F238E27FC236}">
                <a16:creationId xmlns:a16="http://schemas.microsoft.com/office/drawing/2014/main" id="{ECB9A5D7-46E8-4607-8E7B-C0E49E495A60}"/>
              </a:ext>
            </a:extLst>
          </p:cNvPr>
          <p:cNvPicPr>
            <a:picLocks noChangeAspect="1"/>
          </p:cNvPicPr>
          <p:nvPr/>
        </p:nvPicPr>
        <p:blipFill>
          <a:blip r:embed="rId2"/>
          <a:stretch>
            <a:fillRect/>
          </a:stretch>
        </p:blipFill>
        <p:spPr>
          <a:xfrm>
            <a:off x="1324535" y="1631816"/>
            <a:ext cx="5690627" cy="2749404"/>
          </a:xfrm>
          <a:prstGeom prst="rect">
            <a:avLst/>
          </a:prstGeom>
        </p:spPr>
      </p:pic>
    </p:spTree>
    <p:extLst>
      <p:ext uri="{BB962C8B-B14F-4D97-AF65-F5344CB8AC3E}">
        <p14:creationId xmlns:p14="http://schemas.microsoft.com/office/powerpoint/2010/main" val="3078857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D9F2B9-0717-4282-837B-ACA870587503}"/>
              </a:ext>
            </a:extLst>
          </p:cNvPr>
          <p:cNvSpPr>
            <a:spLocks noGrp="1"/>
          </p:cNvSpPr>
          <p:nvPr>
            <p:ph type="body" idx="1"/>
          </p:nvPr>
        </p:nvSpPr>
        <p:spPr/>
        <p:txBody>
          <a:bodyPr/>
          <a:lstStyle/>
          <a:p>
            <a:r>
              <a:rPr lang="en-US"/>
              <a:t>Conditionals: if-else, switch-case</a:t>
            </a:r>
          </a:p>
          <a:p>
            <a:r>
              <a:rPr lang="en-US"/>
              <a:t>Loops: while, do-while, for, for-in, for-of</a:t>
            </a:r>
          </a:p>
        </p:txBody>
      </p:sp>
      <p:sp>
        <p:nvSpPr>
          <p:cNvPr id="3" name="Title 2">
            <a:extLst>
              <a:ext uri="{FF2B5EF4-FFF2-40B4-BE49-F238E27FC236}">
                <a16:creationId xmlns:a16="http://schemas.microsoft.com/office/drawing/2014/main" id="{08EAC5DE-94C9-4F97-B588-ADC3D7078170}"/>
              </a:ext>
            </a:extLst>
          </p:cNvPr>
          <p:cNvSpPr>
            <a:spLocks noGrp="1"/>
          </p:cNvSpPr>
          <p:nvPr>
            <p:ph type="ctrTitle"/>
          </p:nvPr>
        </p:nvSpPr>
        <p:spPr/>
        <p:txBody>
          <a:bodyPr/>
          <a:lstStyle/>
          <a:p>
            <a:r>
              <a:rPr lang="en-US"/>
              <a:t>Program Structure </a:t>
            </a:r>
          </a:p>
        </p:txBody>
      </p:sp>
    </p:spTree>
    <p:extLst>
      <p:ext uri="{BB962C8B-B14F-4D97-AF65-F5344CB8AC3E}">
        <p14:creationId xmlns:p14="http://schemas.microsoft.com/office/powerpoint/2010/main" val="2884962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12988-8A26-4C4C-B9F8-90B2BBCAE44A}"/>
              </a:ext>
            </a:extLst>
          </p:cNvPr>
          <p:cNvSpPr>
            <a:spLocks noGrp="1"/>
          </p:cNvSpPr>
          <p:nvPr>
            <p:ph type="ctrTitle"/>
          </p:nvPr>
        </p:nvSpPr>
        <p:spPr>
          <a:xfrm>
            <a:off x="669410" y="1926714"/>
            <a:ext cx="7672500" cy="577800"/>
          </a:xfrm>
        </p:spPr>
        <p:txBody>
          <a:bodyPr/>
          <a:lstStyle/>
          <a:p>
            <a:r>
              <a:rPr lang="en-US" sz="5400"/>
              <a:t>Demo</a:t>
            </a:r>
          </a:p>
        </p:txBody>
      </p:sp>
    </p:spTree>
    <p:extLst>
      <p:ext uri="{BB962C8B-B14F-4D97-AF65-F5344CB8AC3E}">
        <p14:creationId xmlns:p14="http://schemas.microsoft.com/office/powerpoint/2010/main" val="3171156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Function, Higher-Order Function, Object/Class, Array</a:t>
            </a:r>
            <a:endParaRPr b="1"/>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Section 2 </a:t>
            </a:r>
            <a:endParaRPr/>
          </a:p>
        </p:txBody>
      </p:sp>
    </p:spTree>
    <p:extLst>
      <p:ext uri="{BB962C8B-B14F-4D97-AF65-F5344CB8AC3E}">
        <p14:creationId xmlns:p14="http://schemas.microsoft.com/office/powerpoint/2010/main" val="920360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800"/>
              <a:t>A function is a JavaScript procedure—a set of statements that performs a task or calculates a value</a:t>
            </a:r>
            <a:r>
              <a:rPr lang="en-US"/>
              <a:t>.</a:t>
            </a:r>
          </a:p>
          <a:p>
            <a:endParaRPr lang="en-US"/>
          </a:p>
          <a:p>
            <a:endParaRPr lang="en-US"/>
          </a:p>
          <a:p>
            <a:r>
              <a:rPr lang="en-US" sz="1800"/>
              <a:t>To use a function, you must define it somewhere in the scope from which you wish to call it.</a:t>
            </a:r>
            <a:endParaRPr lang="en-US"/>
          </a:p>
          <a:p>
            <a:endParaRPr lang="en-US"/>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spTree>
    <p:extLst>
      <p:ext uri="{BB962C8B-B14F-4D97-AF65-F5344CB8AC3E}">
        <p14:creationId xmlns:p14="http://schemas.microsoft.com/office/powerpoint/2010/main" val="2453686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pic>
        <p:nvPicPr>
          <p:cNvPr id="5" name="Picture 4">
            <a:extLst>
              <a:ext uri="{FF2B5EF4-FFF2-40B4-BE49-F238E27FC236}">
                <a16:creationId xmlns:a16="http://schemas.microsoft.com/office/drawing/2014/main" id="{E534E0A4-602E-425E-9FF3-4431C7DCBD22}"/>
              </a:ext>
            </a:extLst>
          </p:cNvPr>
          <p:cNvPicPr>
            <a:picLocks noChangeAspect="1"/>
          </p:cNvPicPr>
          <p:nvPr/>
        </p:nvPicPr>
        <p:blipFill>
          <a:blip r:embed="rId2"/>
          <a:stretch>
            <a:fillRect/>
          </a:stretch>
        </p:blipFill>
        <p:spPr>
          <a:xfrm>
            <a:off x="866040" y="1566581"/>
            <a:ext cx="7975230" cy="2245247"/>
          </a:xfrm>
          <a:prstGeom prst="rect">
            <a:avLst/>
          </a:prstGeom>
        </p:spPr>
      </p:pic>
    </p:spTree>
    <p:extLst>
      <p:ext uri="{BB962C8B-B14F-4D97-AF65-F5344CB8AC3E}">
        <p14:creationId xmlns:p14="http://schemas.microsoft.com/office/powerpoint/2010/main" val="2893689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600"/>
              <a:t>Function declarations: A function definition (also called a function declaration, or function statement) consists of the function keyword, followed by</a:t>
            </a:r>
            <a:r>
              <a:rPr lang="en-US"/>
              <a:t>:</a:t>
            </a:r>
          </a:p>
          <a:p>
            <a:pPr lvl="1"/>
            <a:r>
              <a:rPr lang="en-US"/>
              <a:t>- The name of the function. </a:t>
            </a:r>
          </a:p>
          <a:p>
            <a:pPr lvl="1"/>
            <a:r>
              <a:rPr lang="en-US"/>
              <a:t>- A list of parameters to the function, enclosed in parentheses and separated by commas. </a:t>
            </a:r>
          </a:p>
          <a:p>
            <a:pPr lvl="1"/>
            <a:r>
              <a:rPr lang="en-US"/>
              <a:t>- The JavaScript statements that define the function, enclosed in curly brackets, { }.</a:t>
            </a:r>
          </a:p>
          <a:p>
            <a:endParaRPr lang="en-US"/>
          </a:p>
          <a:p>
            <a:r>
              <a:rPr lang="en-US" sz="1600"/>
              <a:t>Function declarations are hoisted onto the beginning of the scope.</a:t>
            </a:r>
            <a:endParaRPr lang="en-US" sz="90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spTree>
    <p:extLst>
      <p:ext uri="{BB962C8B-B14F-4D97-AF65-F5344CB8AC3E}">
        <p14:creationId xmlns:p14="http://schemas.microsoft.com/office/powerpoint/2010/main" val="1288880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600"/>
              <a:t>Function expressions: A function expression may be a part of a larger expression:</a:t>
            </a:r>
          </a:p>
          <a:p>
            <a:pPr lvl="1"/>
            <a:r>
              <a:rPr lang="en-US" sz="1600"/>
              <a:t>One can define "named" function expressions (where the name of the expression might be used in the call stack for example) or "anonymous" function expressions. </a:t>
            </a:r>
          </a:p>
          <a:p>
            <a:pPr marL="139700" indent="0">
              <a:buNone/>
            </a:pPr>
            <a:endParaRPr lang="en-US" sz="1600"/>
          </a:p>
          <a:p>
            <a:r>
              <a:rPr lang="en-US" sz="1600"/>
              <a:t>Function expressions are not hoisted onto the beginning of the scope, therefore they cannot be used before they appear in the code.</a:t>
            </a:r>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spTree>
    <p:extLst>
      <p:ext uri="{BB962C8B-B14F-4D97-AF65-F5344CB8AC3E}">
        <p14:creationId xmlns:p14="http://schemas.microsoft.com/office/powerpoint/2010/main" val="1734187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pic>
        <p:nvPicPr>
          <p:cNvPr id="5" name="Picture 4">
            <a:extLst>
              <a:ext uri="{FF2B5EF4-FFF2-40B4-BE49-F238E27FC236}">
                <a16:creationId xmlns:a16="http://schemas.microsoft.com/office/drawing/2014/main" id="{E534E0A4-602E-425E-9FF3-4431C7DCBD22}"/>
              </a:ext>
            </a:extLst>
          </p:cNvPr>
          <p:cNvPicPr>
            <a:picLocks noChangeAspect="1"/>
          </p:cNvPicPr>
          <p:nvPr/>
        </p:nvPicPr>
        <p:blipFill>
          <a:blip r:embed="rId2"/>
          <a:stretch>
            <a:fillRect/>
          </a:stretch>
        </p:blipFill>
        <p:spPr>
          <a:xfrm>
            <a:off x="866040" y="1566581"/>
            <a:ext cx="7975230" cy="2245247"/>
          </a:xfrm>
          <a:prstGeom prst="rect">
            <a:avLst/>
          </a:prstGeom>
        </p:spPr>
      </p:pic>
    </p:spTree>
    <p:extLst>
      <p:ext uri="{BB962C8B-B14F-4D97-AF65-F5344CB8AC3E}">
        <p14:creationId xmlns:p14="http://schemas.microsoft.com/office/powerpoint/2010/main" val="3184947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pic>
        <p:nvPicPr>
          <p:cNvPr id="4" name="Picture 3">
            <a:extLst>
              <a:ext uri="{FF2B5EF4-FFF2-40B4-BE49-F238E27FC236}">
                <a16:creationId xmlns:a16="http://schemas.microsoft.com/office/drawing/2014/main" id="{3F51FF77-D243-44E0-A406-D7B348A6A544}"/>
              </a:ext>
            </a:extLst>
          </p:cNvPr>
          <p:cNvPicPr>
            <a:picLocks noChangeAspect="1"/>
          </p:cNvPicPr>
          <p:nvPr/>
        </p:nvPicPr>
        <p:blipFill>
          <a:blip r:embed="rId2"/>
          <a:stretch>
            <a:fillRect/>
          </a:stretch>
        </p:blipFill>
        <p:spPr>
          <a:xfrm>
            <a:off x="1051813" y="950825"/>
            <a:ext cx="7355541" cy="3288052"/>
          </a:xfrm>
          <a:prstGeom prst="rect">
            <a:avLst/>
          </a:prstGeom>
        </p:spPr>
      </p:pic>
    </p:spTree>
    <p:extLst>
      <p:ext uri="{BB962C8B-B14F-4D97-AF65-F5344CB8AC3E}">
        <p14:creationId xmlns:p14="http://schemas.microsoft.com/office/powerpoint/2010/main" val="316372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Data type, Operators, Variables, Scope, Program Structure</a:t>
            </a:r>
            <a:endParaRPr b="1"/>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Section 1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800"/>
              <a:t>IIFE (Immediately Invokable Function Expression): function expressions that are invoked as soon as the function is declared.</a:t>
            </a:r>
            <a:endParaRPr lang="en-US"/>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pic>
        <p:nvPicPr>
          <p:cNvPr id="5" name="Picture 4">
            <a:extLst>
              <a:ext uri="{FF2B5EF4-FFF2-40B4-BE49-F238E27FC236}">
                <a16:creationId xmlns:a16="http://schemas.microsoft.com/office/drawing/2014/main" id="{D25F13EF-91FF-4D44-BC4B-B9421E29754A}"/>
              </a:ext>
            </a:extLst>
          </p:cNvPr>
          <p:cNvPicPr>
            <a:picLocks noChangeAspect="1"/>
          </p:cNvPicPr>
          <p:nvPr/>
        </p:nvPicPr>
        <p:blipFill>
          <a:blip r:embed="rId3"/>
          <a:stretch>
            <a:fillRect/>
          </a:stretch>
        </p:blipFill>
        <p:spPr>
          <a:xfrm>
            <a:off x="1196789" y="2361179"/>
            <a:ext cx="6965576" cy="1956789"/>
          </a:xfrm>
          <a:prstGeom prst="rect">
            <a:avLst/>
          </a:prstGeom>
        </p:spPr>
      </p:pic>
    </p:spTree>
    <p:extLst>
      <p:ext uri="{BB962C8B-B14F-4D97-AF65-F5344CB8AC3E}">
        <p14:creationId xmlns:p14="http://schemas.microsoft.com/office/powerpoint/2010/main" val="3952268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a:t>The Three Roles of Functions in JavaScript: </a:t>
            </a:r>
          </a:p>
          <a:p>
            <a:pPr lvl="1"/>
            <a:r>
              <a:rPr lang="en-US"/>
              <a:t>- Non-methodfunction (normal function). </a:t>
            </a:r>
          </a:p>
          <a:p>
            <a:pPr lvl="1"/>
            <a:r>
              <a:rPr lang="en-US"/>
              <a:t>- Constructor. </a:t>
            </a:r>
          </a:p>
          <a:p>
            <a:pPr lvl="1"/>
            <a:r>
              <a:rPr lang="en-US"/>
              <a:t>- Method.</a:t>
            </a:r>
            <a:endParaRPr lang="en-US" sz="100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pic>
        <p:nvPicPr>
          <p:cNvPr id="6" name="Picture 5">
            <a:extLst>
              <a:ext uri="{FF2B5EF4-FFF2-40B4-BE49-F238E27FC236}">
                <a16:creationId xmlns:a16="http://schemas.microsoft.com/office/drawing/2014/main" id="{4C458247-85AF-4624-8535-B45D7BBCFB60}"/>
              </a:ext>
            </a:extLst>
          </p:cNvPr>
          <p:cNvPicPr>
            <a:picLocks noChangeAspect="1"/>
          </p:cNvPicPr>
          <p:nvPr/>
        </p:nvPicPr>
        <p:blipFill>
          <a:blip r:embed="rId3"/>
          <a:stretch>
            <a:fillRect/>
          </a:stretch>
        </p:blipFill>
        <p:spPr>
          <a:xfrm>
            <a:off x="3040442" y="1890252"/>
            <a:ext cx="6016151" cy="3004477"/>
          </a:xfrm>
          <a:prstGeom prst="rect">
            <a:avLst/>
          </a:prstGeom>
        </p:spPr>
      </p:pic>
    </p:spTree>
    <p:extLst>
      <p:ext uri="{BB962C8B-B14F-4D97-AF65-F5344CB8AC3E}">
        <p14:creationId xmlns:p14="http://schemas.microsoft.com/office/powerpoint/2010/main" val="3133998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a:xfrm>
            <a:off x="720000" y="870134"/>
            <a:ext cx="7704000" cy="3513000"/>
          </a:xfrm>
        </p:spPr>
        <p:txBody>
          <a:bodyPr/>
          <a:lstStyle/>
          <a:p>
            <a:r>
              <a:rPr lang="en-US" sz="1100"/>
              <a:t>“Parameter” Versus “Argument”: </a:t>
            </a:r>
          </a:p>
          <a:p>
            <a:pPr lvl="1"/>
            <a:r>
              <a:rPr lang="en-US" sz="1200"/>
              <a:t>Parameters are used to define a function. </a:t>
            </a:r>
          </a:p>
          <a:p>
            <a:pPr lvl="1"/>
            <a:r>
              <a:rPr lang="en-US" sz="1200"/>
              <a:t>Arguments are used to invoke a function.</a:t>
            </a:r>
          </a:p>
          <a:p>
            <a:pPr lvl="1"/>
            <a:endParaRPr lang="en-US" sz="1100"/>
          </a:p>
          <a:p>
            <a:r>
              <a:rPr lang="en-US" sz="1100"/>
              <a:t>The arguments object: The arguments of a function are maintained in an array like object. </a:t>
            </a:r>
          </a:p>
          <a:p>
            <a:pPr lvl="1"/>
            <a:r>
              <a:rPr lang="en-US" sz="1200"/>
              <a:t>Access 1st argument: arguments[0] </a:t>
            </a:r>
          </a:p>
          <a:p>
            <a:pPr lvl="1"/>
            <a:r>
              <a:rPr lang="en-US" sz="1200"/>
              <a:t>The total number of arguments is indicated by arguments.length</a:t>
            </a:r>
            <a:endParaRPr lang="en-US" sz="105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pic>
        <p:nvPicPr>
          <p:cNvPr id="5" name="Picture 4">
            <a:extLst>
              <a:ext uri="{FF2B5EF4-FFF2-40B4-BE49-F238E27FC236}">
                <a16:creationId xmlns:a16="http://schemas.microsoft.com/office/drawing/2014/main" id="{CA177C2F-6187-4B51-AC53-2D803F56DB9F}"/>
              </a:ext>
            </a:extLst>
          </p:cNvPr>
          <p:cNvPicPr>
            <a:picLocks noChangeAspect="1"/>
          </p:cNvPicPr>
          <p:nvPr/>
        </p:nvPicPr>
        <p:blipFill>
          <a:blip r:embed="rId3"/>
          <a:stretch>
            <a:fillRect/>
          </a:stretch>
        </p:blipFill>
        <p:spPr>
          <a:xfrm>
            <a:off x="1373348" y="3296012"/>
            <a:ext cx="3992030" cy="1584231"/>
          </a:xfrm>
          <a:prstGeom prst="rect">
            <a:avLst/>
          </a:prstGeom>
        </p:spPr>
      </p:pic>
    </p:spTree>
    <p:extLst>
      <p:ext uri="{BB962C8B-B14F-4D97-AF65-F5344CB8AC3E}">
        <p14:creationId xmlns:p14="http://schemas.microsoft.com/office/powerpoint/2010/main" val="330054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400"/>
              <a:t>You can nest a function within a function. The nested (inner) function is private to its containing (outer) function.</a:t>
            </a:r>
          </a:p>
          <a:p>
            <a:endParaRPr lang="en-US" sz="1400"/>
          </a:p>
          <a:p>
            <a:r>
              <a:rPr lang="en-US" sz="1400"/>
              <a:t>The inner function can be accessed only from statements in the outer function.</a:t>
            </a:r>
          </a:p>
          <a:p>
            <a:endParaRPr lang="en-US" sz="1400"/>
          </a:p>
          <a:p>
            <a:r>
              <a:rPr lang="en-US" sz="1400"/>
              <a:t>The inner function forms a closure: the inner function can use the arguments and variables of the outer function, while the outer function cannot use the arguments and variables of the inner function.</a:t>
            </a:r>
          </a:p>
          <a:p>
            <a:endParaRPr lang="en-US" sz="1400"/>
          </a:p>
          <a:p>
            <a:r>
              <a:rPr lang="en-US" sz="1400"/>
              <a:t>When a function gets declared, it contains a function definition and a closure. The closure is a collection of all the variables in scope at the time of creation of the function</a:t>
            </a:r>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Closure</a:t>
            </a:r>
          </a:p>
        </p:txBody>
      </p:sp>
    </p:spTree>
    <p:extLst>
      <p:ext uri="{BB962C8B-B14F-4D97-AF65-F5344CB8AC3E}">
        <p14:creationId xmlns:p14="http://schemas.microsoft.com/office/powerpoint/2010/main" val="3776067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Closure</a:t>
            </a:r>
          </a:p>
        </p:txBody>
      </p:sp>
      <p:pic>
        <p:nvPicPr>
          <p:cNvPr id="5" name="Picture 4">
            <a:extLst>
              <a:ext uri="{FF2B5EF4-FFF2-40B4-BE49-F238E27FC236}">
                <a16:creationId xmlns:a16="http://schemas.microsoft.com/office/drawing/2014/main" id="{777711D6-ADD2-462E-9ECC-F8BB1FA83D73}"/>
              </a:ext>
            </a:extLst>
          </p:cNvPr>
          <p:cNvPicPr>
            <a:picLocks noChangeAspect="1"/>
          </p:cNvPicPr>
          <p:nvPr/>
        </p:nvPicPr>
        <p:blipFill>
          <a:blip r:embed="rId2"/>
          <a:stretch>
            <a:fillRect/>
          </a:stretch>
        </p:blipFill>
        <p:spPr>
          <a:xfrm>
            <a:off x="1398494" y="1066858"/>
            <a:ext cx="5848350" cy="3242924"/>
          </a:xfrm>
          <a:prstGeom prst="rect">
            <a:avLst/>
          </a:prstGeom>
        </p:spPr>
      </p:pic>
    </p:spTree>
    <p:extLst>
      <p:ext uri="{BB962C8B-B14F-4D97-AF65-F5344CB8AC3E}">
        <p14:creationId xmlns:p14="http://schemas.microsoft.com/office/powerpoint/2010/main" val="281042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Closure</a:t>
            </a:r>
          </a:p>
        </p:txBody>
      </p:sp>
      <p:pic>
        <p:nvPicPr>
          <p:cNvPr id="4" name="Picture 3">
            <a:extLst>
              <a:ext uri="{FF2B5EF4-FFF2-40B4-BE49-F238E27FC236}">
                <a16:creationId xmlns:a16="http://schemas.microsoft.com/office/drawing/2014/main" id="{8A418EDF-EFBA-43BA-B09C-2FC50E45371B}"/>
              </a:ext>
            </a:extLst>
          </p:cNvPr>
          <p:cNvPicPr>
            <a:picLocks noChangeAspect="1"/>
          </p:cNvPicPr>
          <p:nvPr/>
        </p:nvPicPr>
        <p:blipFill>
          <a:blip r:embed="rId2"/>
          <a:stretch>
            <a:fillRect/>
          </a:stretch>
        </p:blipFill>
        <p:spPr>
          <a:xfrm>
            <a:off x="1707776" y="1022968"/>
            <a:ext cx="5469311" cy="3373379"/>
          </a:xfrm>
          <a:prstGeom prst="rect">
            <a:avLst/>
          </a:prstGeom>
        </p:spPr>
      </p:pic>
    </p:spTree>
    <p:extLst>
      <p:ext uri="{BB962C8B-B14F-4D97-AF65-F5344CB8AC3E}">
        <p14:creationId xmlns:p14="http://schemas.microsoft.com/office/powerpoint/2010/main" val="1804349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What is this? </a:t>
            </a:r>
          </a:p>
        </p:txBody>
      </p:sp>
      <p:pic>
        <p:nvPicPr>
          <p:cNvPr id="4" name="Picture 3">
            <a:extLst>
              <a:ext uri="{FF2B5EF4-FFF2-40B4-BE49-F238E27FC236}">
                <a16:creationId xmlns:a16="http://schemas.microsoft.com/office/drawing/2014/main" id="{8A418EDF-EFBA-43BA-B09C-2FC50E45371B}"/>
              </a:ext>
            </a:extLst>
          </p:cNvPr>
          <p:cNvPicPr>
            <a:picLocks noChangeAspect="1"/>
          </p:cNvPicPr>
          <p:nvPr/>
        </p:nvPicPr>
        <p:blipFill>
          <a:blip r:embed="rId2"/>
          <a:stretch>
            <a:fillRect/>
          </a:stretch>
        </p:blipFill>
        <p:spPr>
          <a:xfrm>
            <a:off x="1674158" y="1397096"/>
            <a:ext cx="5469311" cy="3373379"/>
          </a:xfrm>
          <a:prstGeom prst="rect">
            <a:avLst/>
          </a:prstGeom>
        </p:spPr>
      </p:pic>
    </p:spTree>
    <p:extLst>
      <p:ext uri="{BB962C8B-B14F-4D97-AF65-F5344CB8AC3E}">
        <p14:creationId xmlns:p14="http://schemas.microsoft.com/office/powerpoint/2010/main" val="2094627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600"/>
              <a:t>The “this” keyword allows you to reuse functions with different contexts. Said differently, </a:t>
            </a:r>
            <a:r>
              <a:rPr lang="en-US" sz="1800" b="1"/>
              <a:t>the “this” keyword allows you to decide which object should be focal when invoking a function or a method.</a:t>
            </a:r>
            <a:endParaRPr lang="en-US" sz="1100" b="1"/>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What is this? </a:t>
            </a:r>
          </a:p>
        </p:txBody>
      </p:sp>
      <p:pic>
        <p:nvPicPr>
          <p:cNvPr id="5" name="Picture 4">
            <a:extLst>
              <a:ext uri="{FF2B5EF4-FFF2-40B4-BE49-F238E27FC236}">
                <a16:creationId xmlns:a16="http://schemas.microsoft.com/office/drawing/2014/main" id="{9BC8163C-6064-4BA9-B048-6D4AE8BEA50D}"/>
              </a:ext>
            </a:extLst>
          </p:cNvPr>
          <p:cNvPicPr>
            <a:picLocks noChangeAspect="1"/>
          </p:cNvPicPr>
          <p:nvPr/>
        </p:nvPicPr>
        <p:blipFill>
          <a:blip r:embed="rId3"/>
          <a:stretch>
            <a:fillRect/>
          </a:stretch>
        </p:blipFill>
        <p:spPr>
          <a:xfrm>
            <a:off x="1297641" y="2206752"/>
            <a:ext cx="5210735" cy="2786693"/>
          </a:xfrm>
          <a:prstGeom prst="rect">
            <a:avLst/>
          </a:prstGeom>
        </p:spPr>
      </p:pic>
    </p:spTree>
    <p:extLst>
      <p:ext uri="{BB962C8B-B14F-4D97-AF65-F5344CB8AC3E}">
        <p14:creationId xmlns:p14="http://schemas.microsoft.com/office/powerpoint/2010/main" val="4016785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What is this? </a:t>
            </a:r>
          </a:p>
        </p:txBody>
      </p:sp>
      <p:pic>
        <p:nvPicPr>
          <p:cNvPr id="6" name="Picture 5">
            <a:extLst>
              <a:ext uri="{FF2B5EF4-FFF2-40B4-BE49-F238E27FC236}">
                <a16:creationId xmlns:a16="http://schemas.microsoft.com/office/drawing/2014/main" id="{EC54FCF0-D8D6-436F-B0D1-C64F9F40082A}"/>
              </a:ext>
            </a:extLst>
          </p:cNvPr>
          <p:cNvPicPr>
            <a:picLocks noChangeAspect="1"/>
          </p:cNvPicPr>
          <p:nvPr/>
        </p:nvPicPr>
        <p:blipFill>
          <a:blip r:embed="rId2"/>
          <a:stretch>
            <a:fillRect/>
          </a:stretch>
        </p:blipFill>
        <p:spPr>
          <a:xfrm>
            <a:off x="1593477" y="1052376"/>
            <a:ext cx="5258360" cy="3244520"/>
          </a:xfrm>
          <a:prstGeom prst="rect">
            <a:avLst/>
          </a:prstGeom>
        </p:spPr>
      </p:pic>
    </p:spTree>
    <p:extLst>
      <p:ext uri="{BB962C8B-B14F-4D97-AF65-F5344CB8AC3E}">
        <p14:creationId xmlns:p14="http://schemas.microsoft.com/office/powerpoint/2010/main" val="35139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call(), apply(), and bind()</a:t>
            </a:r>
          </a:p>
        </p:txBody>
      </p:sp>
      <p:pic>
        <p:nvPicPr>
          <p:cNvPr id="5" name="Picture 4">
            <a:extLst>
              <a:ext uri="{FF2B5EF4-FFF2-40B4-BE49-F238E27FC236}">
                <a16:creationId xmlns:a16="http://schemas.microsoft.com/office/drawing/2014/main" id="{B684C0B6-3A2D-4970-8F22-D9667CD44384}"/>
              </a:ext>
            </a:extLst>
          </p:cNvPr>
          <p:cNvPicPr>
            <a:picLocks noChangeAspect="1"/>
          </p:cNvPicPr>
          <p:nvPr/>
        </p:nvPicPr>
        <p:blipFill>
          <a:blip r:embed="rId2"/>
          <a:stretch>
            <a:fillRect/>
          </a:stretch>
        </p:blipFill>
        <p:spPr>
          <a:xfrm>
            <a:off x="1050448" y="1089252"/>
            <a:ext cx="7549693" cy="2964995"/>
          </a:xfrm>
          <a:prstGeom prst="rect">
            <a:avLst/>
          </a:prstGeom>
        </p:spPr>
      </p:pic>
    </p:spTree>
    <p:extLst>
      <p:ext uri="{BB962C8B-B14F-4D97-AF65-F5344CB8AC3E}">
        <p14:creationId xmlns:p14="http://schemas.microsoft.com/office/powerpoint/2010/main" val="3688062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800"/>
              <a:t>Primitive Values.</a:t>
            </a:r>
          </a:p>
          <a:p>
            <a:r>
              <a:rPr lang="en-US" sz="1800"/>
              <a:t>Objects</a:t>
            </a:r>
          </a:p>
          <a:p>
            <a:endParaRPr lang="en-US"/>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Data Type </a:t>
            </a:r>
          </a:p>
        </p:txBody>
      </p:sp>
    </p:spTree>
    <p:extLst>
      <p:ext uri="{BB962C8B-B14F-4D97-AF65-F5344CB8AC3E}">
        <p14:creationId xmlns:p14="http://schemas.microsoft.com/office/powerpoint/2010/main" val="445788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call(), apply(), and bind()</a:t>
            </a:r>
          </a:p>
        </p:txBody>
      </p:sp>
      <p:pic>
        <p:nvPicPr>
          <p:cNvPr id="4" name="Picture 3">
            <a:extLst>
              <a:ext uri="{FF2B5EF4-FFF2-40B4-BE49-F238E27FC236}">
                <a16:creationId xmlns:a16="http://schemas.microsoft.com/office/drawing/2014/main" id="{FA0C9205-DD1D-43D5-92CB-AA6AA574DAAC}"/>
              </a:ext>
            </a:extLst>
          </p:cNvPr>
          <p:cNvPicPr>
            <a:picLocks noChangeAspect="1"/>
          </p:cNvPicPr>
          <p:nvPr/>
        </p:nvPicPr>
        <p:blipFill>
          <a:blip r:embed="rId2"/>
          <a:stretch>
            <a:fillRect/>
          </a:stretch>
        </p:blipFill>
        <p:spPr>
          <a:xfrm>
            <a:off x="941776" y="1351430"/>
            <a:ext cx="7467370" cy="2314951"/>
          </a:xfrm>
          <a:prstGeom prst="rect">
            <a:avLst/>
          </a:prstGeom>
        </p:spPr>
      </p:pic>
    </p:spTree>
    <p:extLst>
      <p:ext uri="{BB962C8B-B14F-4D97-AF65-F5344CB8AC3E}">
        <p14:creationId xmlns:p14="http://schemas.microsoft.com/office/powerpoint/2010/main" val="5835090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600"/>
              <a:t>Functions that operate on other functions, either by taking them as arguments or by returning them, are called higher-order functions</a:t>
            </a:r>
            <a:endParaRPr lang="en-US" sz="1100" b="1"/>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Higher-Order Function </a:t>
            </a:r>
          </a:p>
        </p:txBody>
      </p:sp>
      <p:pic>
        <p:nvPicPr>
          <p:cNvPr id="6" name="Picture 5">
            <a:extLst>
              <a:ext uri="{FF2B5EF4-FFF2-40B4-BE49-F238E27FC236}">
                <a16:creationId xmlns:a16="http://schemas.microsoft.com/office/drawing/2014/main" id="{882D92A9-B953-42C2-A2B1-37DF25CD60A6}"/>
              </a:ext>
            </a:extLst>
          </p:cNvPr>
          <p:cNvPicPr>
            <a:picLocks noChangeAspect="1"/>
          </p:cNvPicPr>
          <p:nvPr/>
        </p:nvPicPr>
        <p:blipFill>
          <a:blip r:embed="rId3"/>
          <a:stretch>
            <a:fillRect/>
          </a:stretch>
        </p:blipFill>
        <p:spPr>
          <a:xfrm>
            <a:off x="2178423" y="1770729"/>
            <a:ext cx="3999940" cy="2853377"/>
          </a:xfrm>
          <a:prstGeom prst="rect">
            <a:avLst/>
          </a:prstGeom>
        </p:spPr>
      </p:pic>
    </p:spTree>
    <p:extLst>
      <p:ext uri="{BB962C8B-B14F-4D97-AF65-F5344CB8AC3E}">
        <p14:creationId xmlns:p14="http://schemas.microsoft.com/office/powerpoint/2010/main" val="3359721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Higher-Order Function</a:t>
            </a:r>
          </a:p>
        </p:txBody>
      </p:sp>
      <p:pic>
        <p:nvPicPr>
          <p:cNvPr id="5" name="Picture 4">
            <a:extLst>
              <a:ext uri="{FF2B5EF4-FFF2-40B4-BE49-F238E27FC236}">
                <a16:creationId xmlns:a16="http://schemas.microsoft.com/office/drawing/2014/main" id="{0319D66B-809C-4089-8280-778CFDF521EE}"/>
              </a:ext>
            </a:extLst>
          </p:cNvPr>
          <p:cNvPicPr>
            <a:picLocks noChangeAspect="1"/>
          </p:cNvPicPr>
          <p:nvPr/>
        </p:nvPicPr>
        <p:blipFill>
          <a:blip r:embed="rId2"/>
          <a:stretch>
            <a:fillRect/>
          </a:stretch>
        </p:blipFill>
        <p:spPr>
          <a:xfrm>
            <a:off x="1159275" y="1290918"/>
            <a:ext cx="6707254" cy="2777269"/>
          </a:xfrm>
          <a:prstGeom prst="rect">
            <a:avLst/>
          </a:prstGeom>
        </p:spPr>
      </p:pic>
    </p:spTree>
    <p:extLst>
      <p:ext uri="{BB962C8B-B14F-4D97-AF65-F5344CB8AC3E}">
        <p14:creationId xmlns:p14="http://schemas.microsoft.com/office/powerpoint/2010/main" val="3600603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Higher-Order Function</a:t>
            </a:r>
          </a:p>
        </p:txBody>
      </p:sp>
      <p:pic>
        <p:nvPicPr>
          <p:cNvPr id="4" name="Picture 3">
            <a:extLst>
              <a:ext uri="{FF2B5EF4-FFF2-40B4-BE49-F238E27FC236}">
                <a16:creationId xmlns:a16="http://schemas.microsoft.com/office/drawing/2014/main" id="{4C82C380-CE29-45F7-B288-686444C962DE}"/>
              </a:ext>
            </a:extLst>
          </p:cNvPr>
          <p:cNvPicPr>
            <a:picLocks noChangeAspect="1"/>
          </p:cNvPicPr>
          <p:nvPr/>
        </p:nvPicPr>
        <p:blipFill>
          <a:blip r:embed="rId2"/>
          <a:stretch>
            <a:fillRect/>
          </a:stretch>
        </p:blipFill>
        <p:spPr>
          <a:xfrm>
            <a:off x="1559859" y="1254298"/>
            <a:ext cx="6656294" cy="3198165"/>
          </a:xfrm>
          <a:prstGeom prst="rect">
            <a:avLst/>
          </a:prstGeom>
        </p:spPr>
      </p:pic>
    </p:spTree>
    <p:extLst>
      <p:ext uri="{BB962C8B-B14F-4D97-AF65-F5344CB8AC3E}">
        <p14:creationId xmlns:p14="http://schemas.microsoft.com/office/powerpoint/2010/main" val="5219860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600"/>
              <a:t>All objects in JavaScript are maps (dictionaries) from strings to values.</a:t>
            </a:r>
          </a:p>
          <a:p>
            <a:endParaRPr lang="en-US" sz="1600"/>
          </a:p>
          <a:p>
            <a:r>
              <a:rPr lang="en-US" sz="1600"/>
              <a:t>A (key, value) entry in an object is called a property.</a:t>
            </a:r>
          </a:p>
          <a:p>
            <a:endParaRPr lang="en-US" sz="1600"/>
          </a:p>
          <a:p>
            <a:r>
              <a:rPr lang="en-US" sz="1600"/>
              <a:t>The key of a property is always a text string (number). </a:t>
            </a:r>
          </a:p>
          <a:p>
            <a:endParaRPr lang="en-US" sz="1600"/>
          </a:p>
          <a:p>
            <a:r>
              <a:rPr lang="en-US" sz="1600"/>
              <a:t>The value of a property can be any JavaScript value, including a function.</a:t>
            </a:r>
          </a:p>
          <a:p>
            <a:endParaRPr lang="en-US" sz="1600"/>
          </a:p>
          <a:p>
            <a:r>
              <a:rPr lang="en-US" sz="1600"/>
              <a:t>Methods are properties whose values are functions.</a:t>
            </a:r>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Object/Class </a:t>
            </a:r>
          </a:p>
        </p:txBody>
      </p:sp>
    </p:spTree>
    <p:extLst>
      <p:ext uri="{BB962C8B-B14F-4D97-AF65-F5344CB8AC3E}">
        <p14:creationId xmlns:p14="http://schemas.microsoft.com/office/powerpoint/2010/main" val="720645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Object/Class</a:t>
            </a:r>
          </a:p>
        </p:txBody>
      </p:sp>
      <p:pic>
        <p:nvPicPr>
          <p:cNvPr id="5" name="Picture 4">
            <a:extLst>
              <a:ext uri="{FF2B5EF4-FFF2-40B4-BE49-F238E27FC236}">
                <a16:creationId xmlns:a16="http://schemas.microsoft.com/office/drawing/2014/main" id="{E38F86BD-4D11-4D92-95BE-8BC8B80BF665}"/>
              </a:ext>
            </a:extLst>
          </p:cNvPr>
          <p:cNvPicPr>
            <a:picLocks noChangeAspect="1"/>
          </p:cNvPicPr>
          <p:nvPr/>
        </p:nvPicPr>
        <p:blipFill>
          <a:blip r:embed="rId2"/>
          <a:stretch>
            <a:fillRect/>
          </a:stretch>
        </p:blipFill>
        <p:spPr>
          <a:xfrm>
            <a:off x="995082" y="1324273"/>
            <a:ext cx="7321924" cy="2856070"/>
          </a:xfrm>
          <a:prstGeom prst="rect">
            <a:avLst/>
          </a:prstGeom>
        </p:spPr>
      </p:pic>
    </p:spTree>
    <p:extLst>
      <p:ext uri="{BB962C8B-B14F-4D97-AF65-F5344CB8AC3E}">
        <p14:creationId xmlns:p14="http://schemas.microsoft.com/office/powerpoint/2010/main" val="358206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2000"/>
              <a:t>Pitfall: Losing this When Extracting a Method</a:t>
            </a:r>
          </a:p>
          <a:p>
            <a:endParaRPr lang="en-US" sz="1400"/>
          </a:p>
          <a:p>
            <a:r>
              <a:rPr lang="en-US" sz="2000"/>
              <a:t>Pitfall: Functions Inside Methods Shadow this</a:t>
            </a:r>
            <a:endParaRPr lang="en-US" sz="14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Object/Class </a:t>
            </a:r>
          </a:p>
        </p:txBody>
      </p:sp>
    </p:spTree>
    <p:extLst>
      <p:ext uri="{BB962C8B-B14F-4D97-AF65-F5344CB8AC3E}">
        <p14:creationId xmlns:p14="http://schemas.microsoft.com/office/powerpoint/2010/main" val="2837153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600"/>
              <a:t>The Prototype Relationship Between Objects</a:t>
            </a:r>
            <a:endParaRPr lang="en-US" sz="11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Object/Class </a:t>
            </a:r>
          </a:p>
        </p:txBody>
      </p:sp>
      <p:pic>
        <p:nvPicPr>
          <p:cNvPr id="5" name="Picture 4">
            <a:extLst>
              <a:ext uri="{FF2B5EF4-FFF2-40B4-BE49-F238E27FC236}">
                <a16:creationId xmlns:a16="http://schemas.microsoft.com/office/drawing/2014/main" id="{F55E8ABA-8F99-4E57-AC28-E48B39AEFBAC}"/>
              </a:ext>
            </a:extLst>
          </p:cNvPr>
          <p:cNvPicPr>
            <a:picLocks noChangeAspect="1"/>
          </p:cNvPicPr>
          <p:nvPr/>
        </p:nvPicPr>
        <p:blipFill>
          <a:blip r:embed="rId3"/>
          <a:stretch>
            <a:fillRect/>
          </a:stretch>
        </p:blipFill>
        <p:spPr>
          <a:xfrm>
            <a:off x="3039035" y="1477902"/>
            <a:ext cx="1892623" cy="3665598"/>
          </a:xfrm>
          <a:prstGeom prst="rect">
            <a:avLst/>
          </a:prstGeom>
        </p:spPr>
      </p:pic>
    </p:spTree>
    <p:extLst>
      <p:ext uri="{BB962C8B-B14F-4D97-AF65-F5344CB8AC3E}">
        <p14:creationId xmlns:p14="http://schemas.microsoft.com/office/powerpoint/2010/main" val="445178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800"/>
              <a:t>The Prototype Relationship Between Objects</a:t>
            </a:r>
            <a:endParaRPr lang="en-US" sz="10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Object/Class </a:t>
            </a:r>
          </a:p>
        </p:txBody>
      </p:sp>
      <p:pic>
        <p:nvPicPr>
          <p:cNvPr id="5" name="Picture 4">
            <a:extLst>
              <a:ext uri="{FF2B5EF4-FFF2-40B4-BE49-F238E27FC236}">
                <a16:creationId xmlns:a16="http://schemas.microsoft.com/office/drawing/2014/main" id="{D3008830-94AE-4880-931A-40FA5D58F086}"/>
              </a:ext>
            </a:extLst>
          </p:cNvPr>
          <p:cNvPicPr>
            <a:picLocks noChangeAspect="1"/>
          </p:cNvPicPr>
          <p:nvPr/>
        </p:nvPicPr>
        <p:blipFill>
          <a:blip r:embed="rId2"/>
          <a:stretch>
            <a:fillRect/>
          </a:stretch>
        </p:blipFill>
        <p:spPr>
          <a:xfrm>
            <a:off x="1028699" y="1546970"/>
            <a:ext cx="6945406" cy="2920157"/>
          </a:xfrm>
          <a:prstGeom prst="rect">
            <a:avLst/>
          </a:prstGeom>
        </p:spPr>
      </p:pic>
    </p:spTree>
    <p:extLst>
      <p:ext uri="{BB962C8B-B14F-4D97-AF65-F5344CB8AC3E}">
        <p14:creationId xmlns:p14="http://schemas.microsoft.com/office/powerpoint/2010/main" val="38016101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800"/>
              <a:t>Constructors—Factories for Instances:</a:t>
            </a:r>
          </a:p>
          <a:p>
            <a:endParaRPr lang="en-US" sz="1800"/>
          </a:p>
          <a:p>
            <a:pPr marL="139700" indent="0">
              <a:buNone/>
            </a:pPr>
            <a:r>
              <a:rPr lang="en-US" sz="1600"/>
              <a:t>A constructor function (short: constructor) helps with producing objects that are similar in some way. It is a normal function, but it is named, set up, and invoked differently. This section explains how constructors work. They correspond to classes in other languages</a:t>
            </a:r>
            <a:endParaRPr lang="en-US" sz="11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Object/Class </a:t>
            </a:r>
          </a:p>
        </p:txBody>
      </p:sp>
    </p:spTree>
    <p:extLst>
      <p:ext uri="{BB962C8B-B14F-4D97-AF65-F5344CB8AC3E}">
        <p14:creationId xmlns:p14="http://schemas.microsoft.com/office/powerpoint/2010/main" val="4173311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2000"/>
              <a:t>Boolean: true/false</a:t>
            </a:r>
          </a:p>
          <a:p>
            <a:r>
              <a:rPr lang="en-US" sz="2000"/>
              <a:t>Number: 10, 3.14, …</a:t>
            </a:r>
          </a:p>
          <a:p>
            <a:r>
              <a:rPr lang="en-US" sz="2000"/>
              <a:t>String: ‘abc’, …</a:t>
            </a:r>
          </a:p>
          <a:p>
            <a:r>
              <a:rPr lang="en-US" sz="2000"/>
              <a:t>Null</a:t>
            </a:r>
          </a:p>
          <a:p>
            <a:r>
              <a:rPr lang="en-US" sz="2000"/>
              <a:t>Undefined</a:t>
            </a:r>
          </a:p>
          <a:p>
            <a:r>
              <a:rPr lang="en-US" sz="2000"/>
              <a:t>Symbol (ES2015)</a:t>
            </a:r>
            <a:endParaRPr lang="en-US" sz="1400"/>
          </a:p>
          <a:p>
            <a:endParaRPr lang="en-US"/>
          </a:p>
          <a:p>
            <a:pPr marL="139700" indent="0">
              <a:buNone/>
            </a:pPr>
            <a:r>
              <a:rPr lang="en-US">
                <a:solidFill>
                  <a:srgbClr val="FF0000"/>
                </a:solidFill>
              </a:rPr>
              <a:t>Note: You can’t define your own primitive types</a:t>
            </a:r>
            <a:r>
              <a:rPr lang="en-US"/>
              <a:t>.</a:t>
            </a:r>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Primitive Values </a:t>
            </a:r>
          </a:p>
        </p:txBody>
      </p:sp>
    </p:spTree>
    <p:extLst>
      <p:ext uri="{BB962C8B-B14F-4D97-AF65-F5344CB8AC3E}">
        <p14:creationId xmlns:p14="http://schemas.microsoft.com/office/powerpoint/2010/main" val="952356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E3FC5F-58EE-4F1D-9724-B25941CBF990}"/>
              </a:ext>
            </a:extLst>
          </p:cNvPr>
          <p:cNvSpPr>
            <a:spLocks noGrp="1"/>
          </p:cNvSpPr>
          <p:nvPr>
            <p:ph type="body" idx="1"/>
          </p:nvPr>
        </p:nvSpPr>
        <p:spPr/>
        <p:txBody>
          <a:bodyPr/>
          <a:lstStyle/>
          <a:p>
            <a:r>
              <a:rPr lang="en-US"/>
              <a:t>Constructors</a:t>
            </a:r>
          </a:p>
        </p:txBody>
      </p:sp>
      <p:sp>
        <p:nvSpPr>
          <p:cNvPr id="3" name="Title 2">
            <a:extLst>
              <a:ext uri="{FF2B5EF4-FFF2-40B4-BE49-F238E27FC236}">
                <a16:creationId xmlns:a16="http://schemas.microsoft.com/office/drawing/2014/main" id="{FDFC1EB1-E6E9-494C-BB7A-DDCE6EBB1B6A}"/>
              </a:ext>
            </a:extLst>
          </p:cNvPr>
          <p:cNvSpPr>
            <a:spLocks noGrp="1"/>
          </p:cNvSpPr>
          <p:nvPr>
            <p:ph type="ctrTitle"/>
          </p:nvPr>
        </p:nvSpPr>
        <p:spPr/>
        <p:txBody>
          <a:bodyPr/>
          <a:lstStyle/>
          <a:p>
            <a:r>
              <a:rPr lang="en-US"/>
              <a:t>Object/Class </a:t>
            </a:r>
          </a:p>
        </p:txBody>
      </p:sp>
      <p:pic>
        <p:nvPicPr>
          <p:cNvPr id="5" name="Picture 4">
            <a:extLst>
              <a:ext uri="{FF2B5EF4-FFF2-40B4-BE49-F238E27FC236}">
                <a16:creationId xmlns:a16="http://schemas.microsoft.com/office/drawing/2014/main" id="{C9DB91BD-07D0-4DE5-A319-5C2A3B0350D8}"/>
              </a:ext>
            </a:extLst>
          </p:cNvPr>
          <p:cNvPicPr>
            <a:picLocks noChangeAspect="1"/>
          </p:cNvPicPr>
          <p:nvPr/>
        </p:nvPicPr>
        <p:blipFill>
          <a:blip r:embed="rId2"/>
          <a:stretch>
            <a:fillRect/>
          </a:stretch>
        </p:blipFill>
        <p:spPr>
          <a:xfrm>
            <a:off x="1042147" y="1379924"/>
            <a:ext cx="6945406" cy="3546721"/>
          </a:xfrm>
          <a:prstGeom prst="rect">
            <a:avLst/>
          </a:prstGeom>
        </p:spPr>
      </p:pic>
    </p:spTree>
    <p:extLst>
      <p:ext uri="{BB962C8B-B14F-4D97-AF65-F5344CB8AC3E}">
        <p14:creationId xmlns:p14="http://schemas.microsoft.com/office/powerpoint/2010/main" val="497280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E3FC5F-58EE-4F1D-9724-B25941CBF990}"/>
              </a:ext>
            </a:extLst>
          </p:cNvPr>
          <p:cNvSpPr>
            <a:spLocks noGrp="1"/>
          </p:cNvSpPr>
          <p:nvPr>
            <p:ph type="body" idx="1"/>
          </p:nvPr>
        </p:nvSpPr>
        <p:spPr/>
        <p:txBody>
          <a:bodyPr/>
          <a:lstStyle/>
          <a:p>
            <a:r>
              <a:rPr lang="en-US"/>
              <a:t>The new Operator Implemented in JavaScript:</a:t>
            </a:r>
          </a:p>
        </p:txBody>
      </p:sp>
      <p:sp>
        <p:nvSpPr>
          <p:cNvPr id="3" name="Title 2">
            <a:extLst>
              <a:ext uri="{FF2B5EF4-FFF2-40B4-BE49-F238E27FC236}">
                <a16:creationId xmlns:a16="http://schemas.microsoft.com/office/drawing/2014/main" id="{FDFC1EB1-E6E9-494C-BB7A-DDCE6EBB1B6A}"/>
              </a:ext>
            </a:extLst>
          </p:cNvPr>
          <p:cNvSpPr>
            <a:spLocks noGrp="1"/>
          </p:cNvSpPr>
          <p:nvPr>
            <p:ph type="ctrTitle"/>
          </p:nvPr>
        </p:nvSpPr>
        <p:spPr/>
        <p:txBody>
          <a:bodyPr/>
          <a:lstStyle/>
          <a:p>
            <a:r>
              <a:rPr lang="en-US"/>
              <a:t>Object/Class </a:t>
            </a:r>
          </a:p>
        </p:txBody>
      </p:sp>
      <p:pic>
        <p:nvPicPr>
          <p:cNvPr id="6" name="Picture 5">
            <a:extLst>
              <a:ext uri="{FF2B5EF4-FFF2-40B4-BE49-F238E27FC236}">
                <a16:creationId xmlns:a16="http://schemas.microsoft.com/office/drawing/2014/main" id="{5CCBC533-0D1F-4077-9AEA-1F38BE648D79}"/>
              </a:ext>
            </a:extLst>
          </p:cNvPr>
          <p:cNvPicPr>
            <a:picLocks noChangeAspect="1"/>
          </p:cNvPicPr>
          <p:nvPr/>
        </p:nvPicPr>
        <p:blipFill>
          <a:blip r:embed="rId2"/>
          <a:stretch>
            <a:fillRect/>
          </a:stretch>
        </p:blipFill>
        <p:spPr>
          <a:xfrm>
            <a:off x="1129553" y="1607272"/>
            <a:ext cx="6629400" cy="2410155"/>
          </a:xfrm>
          <a:prstGeom prst="rect">
            <a:avLst/>
          </a:prstGeom>
        </p:spPr>
      </p:pic>
    </p:spTree>
    <p:extLst>
      <p:ext uri="{BB962C8B-B14F-4D97-AF65-F5344CB8AC3E}">
        <p14:creationId xmlns:p14="http://schemas.microsoft.com/office/powerpoint/2010/main" val="2731053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E3FC5F-58EE-4F1D-9724-B25941CBF990}"/>
              </a:ext>
            </a:extLst>
          </p:cNvPr>
          <p:cNvSpPr>
            <a:spLocks noGrp="1"/>
          </p:cNvSpPr>
          <p:nvPr>
            <p:ph type="body" idx="1"/>
          </p:nvPr>
        </p:nvSpPr>
        <p:spPr/>
        <p:txBody>
          <a:bodyPr/>
          <a:lstStyle/>
          <a:p>
            <a:r>
              <a:rPr lang="en-US"/>
              <a:t>Inheritance in JavaScript:</a:t>
            </a:r>
          </a:p>
        </p:txBody>
      </p:sp>
      <p:sp>
        <p:nvSpPr>
          <p:cNvPr id="3" name="Title 2">
            <a:extLst>
              <a:ext uri="{FF2B5EF4-FFF2-40B4-BE49-F238E27FC236}">
                <a16:creationId xmlns:a16="http://schemas.microsoft.com/office/drawing/2014/main" id="{FDFC1EB1-E6E9-494C-BB7A-DDCE6EBB1B6A}"/>
              </a:ext>
            </a:extLst>
          </p:cNvPr>
          <p:cNvSpPr>
            <a:spLocks noGrp="1"/>
          </p:cNvSpPr>
          <p:nvPr>
            <p:ph type="ctrTitle"/>
          </p:nvPr>
        </p:nvSpPr>
        <p:spPr/>
        <p:txBody>
          <a:bodyPr/>
          <a:lstStyle/>
          <a:p>
            <a:r>
              <a:rPr lang="en-US"/>
              <a:t>Object/Class </a:t>
            </a:r>
          </a:p>
        </p:txBody>
      </p:sp>
      <p:pic>
        <p:nvPicPr>
          <p:cNvPr id="5" name="Picture 4">
            <a:extLst>
              <a:ext uri="{FF2B5EF4-FFF2-40B4-BE49-F238E27FC236}">
                <a16:creationId xmlns:a16="http://schemas.microsoft.com/office/drawing/2014/main" id="{4A1CB86F-1574-4D23-AEF3-DB5A18CF69FA}"/>
              </a:ext>
            </a:extLst>
          </p:cNvPr>
          <p:cNvPicPr>
            <a:picLocks noChangeAspect="1"/>
          </p:cNvPicPr>
          <p:nvPr/>
        </p:nvPicPr>
        <p:blipFill>
          <a:blip r:embed="rId2"/>
          <a:stretch>
            <a:fillRect/>
          </a:stretch>
        </p:blipFill>
        <p:spPr>
          <a:xfrm>
            <a:off x="1768288" y="1343164"/>
            <a:ext cx="5177118" cy="3656668"/>
          </a:xfrm>
          <a:prstGeom prst="rect">
            <a:avLst/>
          </a:prstGeom>
        </p:spPr>
      </p:pic>
    </p:spTree>
    <p:extLst>
      <p:ext uri="{BB962C8B-B14F-4D97-AF65-F5344CB8AC3E}">
        <p14:creationId xmlns:p14="http://schemas.microsoft.com/office/powerpoint/2010/main" val="2782245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412396-9129-4521-ADF5-056CA145B759}"/>
              </a:ext>
            </a:extLst>
          </p:cNvPr>
          <p:cNvSpPr>
            <a:spLocks noGrp="1"/>
          </p:cNvSpPr>
          <p:nvPr>
            <p:ph type="ctrTitle"/>
          </p:nvPr>
        </p:nvSpPr>
        <p:spPr/>
        <p:txBody>
          <a:bodyPr/>
          <a:lstStyle/>
          <a:p>
            <a:r>
              <a:rPr lang="en-US"/>
              <a:t>Array</a:t>
            </a:r>
          </a:p>
        </p:txBody>
      </p:sp>
      <p:pic>
        <p:nvPicPr>
          <p:cNvPr id="5" name="Picture 4">
            <a:extLst>
              <a:ext uri="{FF2B5EF4-FFF2-40B4-BE49-F238E27FC236}">
                <a16:creationId xmlns:a16="http://schemas.microsoft.com/office/drawing/2014/main" id="{DE71C7A1-FD1C-456B-BEDE-1CECA22624A9}"/>
              </a:ext>
            </a:extLst>
          </p:cNvPr>
          <p:cNvPicPr>
            <a:picLocks noChangeAspect="1"/>
          </p:cNvPicPr>
          <p:nvPr/>
        </p:nvPicPr>
        <p:blipFill>
          <a:blip r:embed="rId2"/>
          <a:stretch>
            <a:fillRect/>
          </a:stretch>
        </p:blipFill>
        <p:spPr>
          <a:xfrm>
            <a:off x="1128599" y="1096654"/>
            <a:ext cx="6934854" cy="3673821"/>
          </a:xfrm>
          <a:prstGeom prst="rect">
            <a:avLst/>
          </a:prstGeom>
        </p:spPr>
      </p:pic>
    </p:spTree>
    <p:extLst>
      <p:ext uri="{BB962C8B-B14F-4D97-AF65-F5344CB8AC3E}">
        <p14:creationId xmlns:p14="http://schemas.microsoft.com/office/powerpoint/2010/main" val="326756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12988-8A26-4C4C-B9F8-90B2BBCAE44A}"/>
              </a:ext>
            </a:extLst>
          </p:cNvPr>
          <p:cNvSpPr>
            <a:spLocks noGrp="1"/>
          </p:cNvSpPr>
          <p:nvPr>
            <p:ph type="ctrTitle"/>
          </p:nvPr>
        </p:nvSpPr>
        <p:spPr>
          <a:xfrm>
            <a:off x="669410" y="1926714"/>
            <a:ext cx="7672500" cy="577800"/>
          </a:xfrm>
        </p:spPr>
        <p:txBody>
          <a:bodyPr/>
          <a:lstStyle/>
          <a:p>
            <a:r>
              <a:rPr lang="en-US" sz="5400"/>
              <a:t>Demo</a:t>
            </a:r>
          </a:p>
        </p:txBody>
      </p:sp>
    </p:spTree>
    <p:extLst>
      <p:ext uri="{BB962C8B-B14F-4D97-AF65-F5344CB8AC3E}">
        <p14:creationId xmlns:p14="http://schemas.microsoft.com/office/powerpoint/2010/main" val="36011674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Asynchronous Programming, Events, Block scope variables, Constant</a:t>
            </a:r>
            <a:endParaRPr b="1"/>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Section 3 </a:t>
            </a:r>
            <a:endParaRPr/>
          </a:p>
        </p:txBody>
      </p:sp>
    </p:spTree>
    <p:extLst>
      <p:ext uri="{BB962C8B-B14F-4D97-AF65-F5344CB8AC3E}">
        <p14:creationId xmlns:p14="http://schemas.microsoft.com/office/powerpoint/2010/main" val="3819492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600"/>
              <a:t>Both JavaScript in browser, and in Node.js, are single-threaded</a:t>
            </a:r>
          </a:p>
          <a:p>
            <a:endParaRPr lang="en-US" sz="1600"/>
          </a:p>
          <a:p>
            <a:r>
              <a:rPr lang="en-US" sz="1600"/>
              <a:t>In synchronous programs, if you have two lines of code (L1 followed by L2), then L2 cannot begin running until L1 has finished executing.</a:t>
            </a:r>
          </a:p>
          <a:p>
            <a:endParaRPr lang="en-US" sz="1600"/>
          </a:p>
          <a:p>
            <a:r>
              <a:rPr lang="en-US" sz="1600"/>
              <a:t>In asynchronous programs, you can have two lines of code (L1 followed by L2), where L1 schedules some task to be run in the future, but L2 runs before that task completes.</a:t>
            </a:r>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spTree>
    <p:extLst>
      <p:ext uri="{BB962C8B-B14F-4D97-AF65-F5344CB8AC3E}">
        <p14:creationId xmlns:p14="http://schemas.microsoft.com/office/powerpoint/2010/main" val="39736286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2400"/>
              <a:t>Call Stack</a:t>
            </a:r>
            <a:endParaRPr lang="en-US" sz="16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pic>
        <p:nvPicPr>
          <p:cNvPr id="5" name="Picture 4">
            <a:extLst>
              <a:ext uri="{FF2B5EF4-FFF2-40B4-BE49-F238E27FC236}">
                <a16:creationId xmlns:a16="http://schemas.microsoft.com/office/drawing/2014/main" id="{9750A31F-EDAC-4E36-A390-A124183F2EFD}"/>
              </a:ext>
            </a:extLst>
          </p:cNvPr>
          <p:cNvPicPr>
            <a:picLocks noChangeAspect="1"/>
          </p:cNvPicPr>
          <p:nvPr/>
        </p:nvPicPr>
        <p:blipFill>
          <a:blip r:embed="rId2"/>
          <a:stretch>
            <a:fillRect/>
          </a:stretch>
        </p:blipFill>
        <p:spPr>
          <a:xfrm>
            <a:off x="1351429" y="1704526"/>
            <a:ext cx="3309286" cy="3116244"/>
          </a:xfrm>
          <a:prstGeom prst="rect">
            <a:avLst/>
          </a:prstGeom>
        </p:spPr>
      </p:pic>
      <p:pic>
        <p:nvPicPr>
          <p:cNvPr id="7" name="Picture 6">
            <a:extLst>
              <a:ext uri="{FF2B5EF4-FFF2-40B4-BE49-F238E27FC236}">
                <a16:creationId xmlns:a16="http://schemas.microsoft.com/office/drawing/2014/main" id="{3F99F18B-D63B-4C07-B255-B7C456A33155}"/>
              </a:ext>
            </a:extLst>
          </p:cNvPr>
          <p:cNvPicPr>
            <a:picLocks noChangeAspect="1"/>
          </p:cNvPicPr>
          <p:nvPr/>
        </p:nvPicPr>
        <p:blipFill>
          <a:blip r:embed="rId3"/>
          <a:stretch>
            <a:fillRect/>
          </a:stretch>
        </p:blipFill>
        <p:spPr>
          <a:xfrm>
            <a:off x="5574063" y="950825"/>
            <a:ext cx="1936588" cy="4087650"/>
          </a:xfrm>
          <a:prstGeom prst="rect">
            <a:avLst/>
          </a:prstGeom>
        </p:spPr>
      </p:pic>
    </p:spTree>
    <p:extLst>
      <p:ext uri="{BB962C8B-B14F-4D97-AF65-F5344CB8AC3E}">
        <p14:creationId xmlns:p14="http://schemas.microsoft.com/office/powerpoint/2010/main" val="21328570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2000"/>
              <a:t>Web Browser API</a:t>
            </a:r>
            <a:endParaRPr lang="en-US" sz="105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pic>
        <p:nvPicPr>
          <p:cNvPr id="6" name="Picture 5">
            <a:extLst>
              <a:ext uri="{FF2B5EF4-FFF2-40B4-BE49-F238E27FC236}">
                <a16:creationId xmlns:a16="http://schemas.microsoft.com/office/drawing/2014/main" id="{F0E32B80-9117-4209-8726-C303451706EE}"/>
              </a:ext>
            </a:extLst>
          </p:cNvPr>
          <p:cNvPicPr>
            <a:picLocks noChangeAspect="1"/>
          </p:cNvPicPr>
          <p:nvPr/>
        </p:nvPicPr>
        <p:blipFill>
          <a:blip r:embed="rId2"/>
          <a:stretch>
            <a:fillRect/>
          </a:stretch>
        </p:blipFill>
        <p:spPr>
          <a:xfrm>
            <a:off x="1129552" y="2035351"/>
            <a:ext cx="6528547" cy="1834707"/>
          </a:xfrm>
          <a:prstGeom prst="rect">
            <a:avLst/>
          </a:prstGeom>
        </p:spPr>
      </p:pic>
    </p:spTree>
    <p:extLst>
      <p:ext uri="{BB962C8B-B14F-4D97-AF65-F5344CB8AC3E}">
        <p14:creationId xmlns:p14="http://schemas.microsoft.com/office/powerpoint/2010/main" val="11837417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2000"/>
              <a:t>Web Browser API</a:t>
            </a:r>
            <a:endParaRPr lang="en-US" sz="105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pic>
        <p:nvPicPr>
          <p:cNvPr id="8" name="Picture 7">
            <a:extLst>
              <a:ext uri="{FF2B5EF4-FFF2-40B4-BE49-F238E27FC236}">
                <a16:creationId xmlns:a16="http://schemas.microsoft.com/office/drawing/2014/main" id="{A5937CB5-0604-4528-8694-0F612BA6DF48}"/>
              </a:ext>
            </a:extLst>
          </p:cNvPr>
          <p:cNvPicPr>
            <a:picLocks noChangeAspect="1"/>
          </p:cNvPicPr>
          <p:nvPr/>
        </p:nvPicPr>
        <p:blipFill>
          <a:blip r:embed="rId2"/>
          <a:stretch>
            <a:fillRect/>
          </a:stretch>
        </p:blipFill>
        <p:spPr>
          <a:xfrm>
            <a:off x="1203512" y="1994231"/>
            <a:ext cx="6541994" cy="1850849"/>
          </a:xfrm>
          <a:prstGeom prst="rect">
            <a:avLst/>
          </a:prstGeom>
        </p:spPr>
      </p:pic>
    </p:spTree>
    <p:extLst>
      <p:ext uri="{BB962C8B-B14F-4D97-AF65-F5344CB8AC3E}">
        <p14:creationId xmlns:p14="http://schemas.microsoft.com/office/powerpoint/2010/main" val="275486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2000"/>
              <a:t>Compared by value</a:t>
            </a:r>
          </a:p>
          <a:p>
            <a:endParaRPr lang="en-US" sz="1400"/>
          </a:p>
          <a:p>
            <a:endParaRPr lang="en-US" sz="105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Primitive Values </a:t>
            </a:r>
          </a:p>
        </p:txBody>
      </p:sp>
      <p:pic>
        <p:nvPicPr>
          <p:cNvPr id="5" name="Picture 4">
            <a:extLst>
              <a:ext uri="{FF2B5EF4-FFF2-40B4-BE49-F238E27FC236}">
                <a16:creationId xmlns:a16="http://schemas.microsoft.com/office/drawing/2014/main" id="{C5F42780-0549-4573-9EC4-2E61BD5B27FA}"/>
              </a:ext>
            </a:extLst>
          </p:cNvPr>
          <p:cNvPicPr>
            <a:picLocks noChangeAspect="1"/>
          </p:cNvPicPr>
          <p:nvPr/>
        </p:nvPicPr>
        <p:blipFill>
          <a:blip r:embed="rId2"/>
          <a:stretch>
            <a:fillRect/>
          </a:stretch>
        </p:blipFill>
        <p:spPr>
          <a:xfrm>
            <a:off x="1432112" y="1866337"/>
            <a:ext cx="5718501" cy="1992713"/>
          </a:xfrm>
          <a:prstGeom prst="rect">
            <a:avLst/>
          </a:prstGeom>
        </p:spPr>
      </p:pic>
    </p:spTree>
    <p:extLst>
      <p:ext uri="{BB962C8B-B14F-4D97-AF65-F5344CB8AC3E}">
        <p14:creationId xmlns:p14="http://schemas.microsoft.com/office/powerpoint/2010/main" val="462194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pic>
        <p:nvPicPr>
          <p:cNvPr id="5" name="Picture 4">
            <a:extLst>
              <a:ext uri="{FF2B5EF4-FFF2-40B4-BE49-F238E27FC236}">
                <a16:creationId xmlns:a16="http://schemas.microsoft.com/office/drawing/2014/main" id="{F039FE40-BA52-4256-B5CF-7DB4F430B71F}"/>
              </a:ext>
            </a:extLst>
          </p:cNvPr>
          <p:cNvPicPr>
            <a:picLocks noChangeAspect="1"/>
          </p:cNvPicPr>
          <p:nvPr/>
        </p:nvPicPr>
        <p:blipFill>
          <a:blip r:embed="rId2"/>
          <a:stretch>
            <a:fillRect/>
          </a:stretch>
        </p:blipFill>
        <p:spPr>
          <a:xfrm>
            <a:off x="1311089" y="1001582"/>
            <a:ext cx="6286680" cy="3768893"/>
          </a:xfrm>
          <a:prstGeom prst="rect">
            <a:avLst/>
          </a:prstGeom>
        </p:spPr>
      </p:pic>
    </p:spTree>
    <p:extLst>
      <p:ext uri="{BB962C8B-B14F-4D97-AF65-F5344CB8AC3E}">
        <p14:creationId xmlns:p14="http://schemas.microsoft.com/office/powerpoint/2010/main" val="2254031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600"/>
              <a:t>Event Loop: The reality is that all JavaScript executes synchronously </a:t>
            </a:r>
          </a:p>
          <a:p>
            <a:pPr lvl="1"/>
            <a:r>
              <a:rPr lang="en-US" sz="1800"/>
              <a:t>it's the event loop that allows you to queue up an action that won't take place until the loop is available some time after the code that queued the action has finished executing.</a:t>
            </a:r>
            <a:endParaRPr lang="en-US" sz="13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spTree>
    <p:extLst>
      <p:ext uri="{BB962C8B-B14F-4D97-AF65-F5344CB8AC3E}">
        <p14:creationId xmlns:p14="http://schemas.microsoft.com/office/powerpoint/2010/main" val="4240362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800"/>
              <a:t>Callback:</a:t>
            </a:r>
          </a:p>
          <a:p>
            <a:pPr lvl="1"/>
            <a:r>
              <a:rPr lang="en-US" sz="1600"/>
              <a:t>Pros: Easy to understand (only for simple callback function). </a:t>
            </a:r>
          </a:p>
          <a:p>
            <a:pPr lvl="1"/>
            <a:r>
              <a:rPr lang="en-US" sz="1600"/>
              <a:t>Cons: Error handling becomes more complicated, Composition is more complicated (Callback hell)</a:t>
            </a:r>
            <a:endParaRPr lang="en-US" sz="11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spTree>
    <p:extLst>
      <p:ext uri="{BB962C8B-B14F-4D97-AF65-F5344CB8AC3E}">
        <p14:creationId xmlns:p14="http://schemas.microsoft.com/office/powerpoint/2010/main" val="3926602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pic>
        <p:nvPicPr>
          <p:cNvPr id="5" name="Picture 4">
            <a:extLst>
              <a:ext uri="{FF2B5EF4-FFF2-40B4-BE49-F238E27FC236}">
                <a16:creationId xmlns:a16="http://schemas.microsoft.com/office/drawing/2014/main" id="{A6AB3A1D-1E25-4C6C-9869-7D69666C39CD}"/>
              </a:ext>
            </a:extLst>
          </p:cNvPr>
          <p:cNvPicPr>
            <a:picLocks noChangeAspect="1"/>
          </p:cNvPicPr>
          <p:nvPr/>
        </p:nvPicPr>
        <p:blipFill>
          <a:blip r:embed="rId2"/>
          <a:stretch>
            <a:fillRect/>
          </a:stretch>
        </p:blipFill>
        <p:spPr>
          <a:xfrm>
            <a:off x="934570" y="1126441"/>
            <a:ext cx="7373559" cy="3644034"/>
          </a:xfrm>
          <a:prstGeom prst="rect">
            <a:avLst/>
          </a:prstGeom>
        </p:spPr>
      </p:pic>
    </p:spTree>
    <p:extLst>
      <p:ext uri="{BB962C8B-B14F-4D97-AF65-F5344CB8AC3E}">
        <p14:creationId xmlns:p14="http://schemas.microsoft.com/office/powerpoint/2010/main" val="53771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800"/>
              <a:t>Callback:</a:t>
            </a:r>
            <a:endParaRPr lang="en-US" sz="7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pic>
        <p:nvPicPr>
          <p:cNvPr id="5" name="Picture 4">
            <a:extLst>
              <a:ext uri="{FF2B5EF4-FFF2-40B4-BE49-F238E27FC236}">
                <a16:creationId xmlns:a16="http://schemas.microsoft.com/office/drawing/2014/main" id="{3B2C95BA-AD6D-4BED-ABF6-458CA40A2241}"/>
              </a:ext>
            </a:extLst>
          </p:cNvPr>
          <p:cNvPicPr>
            <a:picLocks noChangeAspect="1"/>
          </p:cNvPicPr>
          <p:nvPr/>
        </p:nvPicPr>
        <p:blipFill>
          <a:blip r:embed="rId2"/>
          <a:stretch>
            <a:fillRect/>
          </a:stretch>
        </p:blipFill>
        <p:spPr>
          <a:xfrm>
            <a:off x="1169893" y="1813154"/>
            <a:ext cx="6267376" cy="2274496"/>
          </a:xfrm>
          <a:prstGeom prst="rect">
            <a:avLst/>
          </a:prstGeom>
        </p:spPr>
      </p:pic>
    </p:spTree>
    <p:extLst>
      <p:ext uri="{BB962C8B-B14F-4D97-AF65-F5344CB8AC3E}">
        <p14:creationId xmlns:p14="http://schemas.microsoft.com/office/powerpoint/2010/main" val="2859499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600"/>
              <a:t>AJAX:</a:t>
            </a:r>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pic>
        <p:nvPicPr>
          <p:cNvPr id="6" name="Picture 5">
            <a:extLst>
              <a:ext uri="{FF2B5EF4-FFF2-40B4-BE49-F238E27FC236}">
                <a16:creationId xmlns:a16="http://schemas.microsoft.com/office/drawing/2014/main" id="{B94EE819-4870-43A0-973A-C4315A4D5A3D}"/>
              </a:ext>
            </a:extLst>
          </p:cNvPr>
          <p:cNvPicPr>
            <a:picLocks noChangeAspect="1"/>
          </p:cNvPicPr>
          <p:nvPr/>
        </p:nvPicPr>
        <p:blipFill>
          <a:blip r:embed="rId2"/>
          <a:stretch>
            <a:fillRect/>
          </a:stretch>
        </p:blipFill>
        <p:spPr>
          <a:xfrm>
            <a:off x="1169893" y="1472797"/>
            <a:ext cx="5990665" cy="3201078"/>
          </a:xfrm>
          <a:prstGeom prst="rect">
            <a:avLst/>
          </a:prstGeom>
        </p:spPr>
      </p:pic>
    </p:spTree>
    <p:extLst>
      <p:ext uri="{BB962C8B-B14F-4D97-AF65-F5344CB8AC3E}">
        <p14:creationId xmlns:p14="http://schemas.microsoft.com/office/powerpoint/2010/main" val="19571856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800"/>
              <a:t>Asynchronous programming makes it possible to express waiting for long-running actions without freezing the program during these actions.</a:t>
            </a:r>
          </a:p>
          <a:p>
            <a:endParaRPr lang="en-US" sz="1800"/>
          </a:p>
          <a:p>
            <a:r>
              <a:rPr lang="en-US" sz="1800"/>
              <a:t>JavaScript environments typically implement this style of programming using callbacks, functions that are called when the actions complete.</a:t>
            </a:r>
          </a:p>
          <a:p>
            <a:endParaRPr lang="en-US" sz="1800"/>
          </a:p>
          <a:p>
            <a:r>
              <a:rPr lang="en-US" sz="1800"/>
              <a:t>An event loop schedules such callbacks to be called when appropriate, one after the other, so that their execution does not overlap.</a:t>
            </a:r>
          </a:p>
          <a:p>
            <a:endParaRPr lang="en-US" sz="1800"/>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Asynchronous Programming </a:t>
            </a:r>
          </a:p>
        </p:txBody>
      </p:sp>
    </p:spTree>
    <p:extLst>
      <p:ext uri="{BB962C8B-B14F-4D97-AF65-F5344CB8AC3E}">
        <p14:creationId xmlns:p14="http://schemas.microsoft.com/office/powerpoint/2010/main" val="292689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D3060-2184-4378-9A68-3A759014AF06}"/>
              </a:ext>
            </a:extLst>
          </p:cNvPr>
          <p:cNvSpPr>
            <a:spLocks noGrp="1"/>
          </p:cNvSpPr>
          <p:nvPr>
            <p:ph type="body" idx="1"/>
          </p:nvPr>
        </p:nvSpPr>
        <p:spPr/>
        <p:txBody>
          <a:bodyPr/>
          <a:lstStyle/>
          <a:p>
            <a:r>
              <a:rPr lang="en-US"/>
              <a:t>HTML events are "things" that happen to HTML elements. </a:t>
            </a:r>
          </a:p>
        </p:txBody>
      </p:sp>
      <p:sp>
        <p:nvSpPr>
          <p:cNvPr id="3" name="Title 2">
            <a:extLst>
              <a:ext uri="{FF2B5EF4-FFF2-40B4-BE49-F238E27FC236}">
                <a16:creationId xmlns:a16="http://schemas.microsoft.com/office/drawing/2014/main" id="{3EE5EC2E-FBCC-4BBA-8CF4-2E732AF35262}"/>
              </a:ext>
            </a:extLst>
          </p:cNvPr>
          <p:cNvSpPr>
            <a:spLocks noGrp="1"/>
          </p:cNvSpPr>
          <p:nvPr>
            <p:ph type="ctrTitle"/>
          </p:nvPr>
        </p:nvSpPr>
        <p:spPr/>
        <p:txBody>
          <a:bodyPr/>
          <a:lstStyle/>
          <a:p>
            <a:r>
              <a:rPr lang="en-US"/>
              <a:t>Event</a:t>
            </a:r>
          </a:p>
        </p:txBody>
      </p:sp>
      <p:pic>
        <p:nvPicPr>
          <p:cNvPr id="5" name="Picture 4">
            <a:extLst>
              <a:ext uri="{FF2B5EF4-FFF2-40B4-BE49-F238E27FC236}">
                <a16:creationId xmlns:a16="http://schemas.microsoft.com/office/drawing/2014/main" id="{F768B3AF-BA03-47BE-8E53-F0C974BAB6F6}"/>
              </a:ext>
            </a:extLst>
          </p:cNvPr>
          <p:cNvPicPr>
            <a:picLocks noChangeAspect="1"/>
          </p:cNvPicPr>
          <p:nvPr/>
        </p:nvPicPr>
        <p:blipFill>
          <a:blip r:embed="rId2"/>
          <a:stretch>
            <a:fillRect/>
          </a:stretch>
        </p:blipFill>
        <p:spPr>
          <a:xfrm>
            <a:off x="1069041" y="1468798"/>
            <a:ext cx="6609229" cy="3301677"/>
          </a:xfrm>
          <a:prstGeom prst="rect">
            <a:avLst/>
          </a:prstGeom>
        </p:spPr>
      </p:pic>
    </p:spTree>
    <p:extLst>
      <p:ext uri="{BB962C8B-B14F-4D97-AF65-F5344CB8AC3E}">
        <p14:creationId xmlns:p14="http://schemas.microsoft.com/office/powerpoint/2010/main" val="22050023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D3060-2184-4378-9A68-3A759014AF06}"/>
              </a:ext>
            </a:extLst>
          </p:cNvPr>
          <p:cNvSpPr>
            <a:spLocks noGrp="1"/>
          </p:cNvSpPr>
          <p:nvPr>
            <p:ph type="body" idx="1"/>
          </p:nvPr>
        </p:nvSpPr>
        <p:spPr/>
        <p:txBody>
          <a:bodyPr/>
          <a:lstStyle/>
          <a:p>
            <a:r>
              <a:rPr lang="en-US"/>
              <a:t>Event objects </a:t>
            </a:r>
          </a:p>
        </p:txBody>
      </p:sp>
      <p:sp>
        <p:nvSpPr>
          <p:cNvPr id="3" name="Title 2">
            <a:extLst>
              <a:ext uri="{FF2B5EF4-FFF2-40B4-BE49-F238E27FC236}">
                <a16:creationId xmlns:a16="http://schemas.microsoft.com/office/drawing/2014/main" id="{3EE5EC2E-FBCC-4BBA-8CF4-2E732AF35262}"/>
              </a:ext>
            </a:extLst>
          </p:cNvPr>
          <p:cNvSpPr>
            <a:spLocks noGrp="1"/>
          </p:cNvSpPr>
          <p:nvPr>
            <p:ph type="ctrTitle"/>
          </p:nvPr>
        </p:nvSpPr>
        <p:spPr/>
        <p:txBody>
          <a:bodyPr/>
          <a:lstStyle/>
          <a:p>
            <a:r>
              <a:rPr lang="en-US"/>
              <a:t>Event</a:t>
            </a:r>
          </a:p>
        </p:txBody>
      </p:sp>
      <p:pic>
        <p:nvPicPr>
          <p:cNvPr id="6" name="Picture 5">
            <a:extLst>
              <a:ext uri="{FF2B5EF4-FFF2-40B4-BE49-F238E27FC236}">
                <a16:creationId xmlns:a16="http://schemas.microsoft.com/office/drawing/2014/main" id="{D906EF53-5265-439D-B9D5-6A18DFBAC9CE}"/>
              </a:ext>
            </a:extLst>
          </p:cNvPr>
          <p:cNvPicPr>
            <a:picLocks noChangeAspect="1"/>
          </p:cNvPicPr>
          <p:nvPr/>
        </p:nvPicPr>
        <p:blipFill>
          <a:blip r:embed="rId2"/>
          <a:stretch>
            <a:fillRect/>
          </a:stretch>
        </p:blipFill>
        <p:spPr>
          <a:xfrm>
            <a:off x="988359" y="1537361"/>
            <a:ext cx="7005918" cy="3136514"/>
          </a:xfrm>
          <a:prstGeom prst="rect">
            <a:avLst/>
          </a:prstGeom>
        </p:spPr>
      </p:pic>
    </p:spTree>
    <p:extLst>
      <p:ext uri="{BB962C8B-B14F-4D97-AF65-F5344CB8AC3E}">
        <p14:creationId xmlns:p14="http://schemas.microsoft.com/office/powerpoint/2010/main" val="1919780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D3060-2184-4378-9A68-3A759014AF06}"/>
              </a:ext>
            </a:extLst>
          </p:cNvPr>
          <p:cNvSpPr>
            <a:spLocks noGrp="1"/>
          </p:cNvSpPr>
          <p:nvPr>
            <p:ph type="body" idx="1"/>
          </p:nvPr>
        </p:nvSpPr>
        <p:spPr/>
        <p:txBody>
          <a:bodyPr/>
          <a:lstStyle/>
          <a:p>
            <a:r>
              <a:rPr lang="en-US"/>
              <a:t>Remove Listener</a:t>
            </a:r>
          </a:p>
        </p:txBody>
      </p:sp>
      <p:sp>
        <p:nvSpPr>
          <p:cNvPr id="3" name="Title 2">
            <a:extLst>
              <a:ext uri="{FF2B5EF4-FFF2-40B4-BE49-F238E27FC236}">
                <a16:creationId xmlns:a16="http://schemas.microsoft.com/office/drawing/2014/main" id="{3EE5EC2E-FBCC-4BBA-8CF4-2E732AF35262}"/>
              </a:ext>
            </a:extLst>
          </p:cNvPr>
          <p:cNvSpPr>
            <a:spLocks noGrp="1"/>
          </p:cNvSpPr>
          <p:nvPr>
            <p:ph type="ctrTitle"/>
          </p:nvPr>
        </p:nvSpPr>
        <p:spPr/>
        <p:txBody>
          <a:bodyPr/>
          <a:lstStyle/>
          <a:p>
            <a:r>
              <a:rPr lang="en-US"/>
              <a:t>Event</a:t>
            </a:r>
          </a:p>
        </p:txBody>
      </p:sp>
      <p:pic>
        <p:nvPicPr>
          <p:cNvPr id="5" name="Picture 4">
            <a:extLst>
              <a:ext uri="{FF2B5EF4-FFF2-40B4-BE49-F238E27FC236}">
                <a16:creationId xmlns:a16="http://schemas.microsoft.com/office/drawing/2014/main" id="{8850C7F3-C420-4571-BC13-7AEF4C3CDF33}"/>
              </a:ext>
            </a:extLst>
          </p:cNvPr>
          <p:cNvPicPr>
            <a:picLocks noChangeAspect="1"/>
          </p:cNvPicPr>
          <p:nvPr/>
        </p:nvPicPr>
        <p:blipFill>
          <a:blip r:embed="rId2"/>
          <a:stretch>
            <a:fillRect/>
          </a:stretch>
        </p:blipFill>
        <p:spPr>
          <a:xfrm>
            <a:off x="1129554" y="1439056"/>
            <a:ext cx="7395882" cy="3331419"/>
          </a:xfrm>
          <a:prstGeom prst="rect">
            <a:avLst/>
          </a:prstGeom>
        </p:spPr>
      </p:pic>
    </p:spTree>
    <p:extLst>
      <p:ext uri="{BB962C8B-B14F-4D97-AF65-F5344CB8AC3E}">
        <p14:creationId xmlns:p14="http://schemas.microsoft.com/office/powerpoint/2010/main" val="1191845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2000"/>
              <a:t>Always immutable</a:t>
            </a:r>
            <a:endParaRPr lang="en-US" sz="1400"/>
          </a:p>
          <a:p>
            <a:endParaRPr lang="en-US" sz="105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Primitive Values </a:t>
            </a:r>
          </a:p>
        </p:txBody>
      </p:sp>
      <p:pic>
        <p:nvPicPr>
          <p:cNvPr id="6" name="Picture 5">
            <a:extLst>
              <a:ext uri="{FF2B5EF4-FFF2-40B4-BE49-F238E27FC236}">
                <a16:creationId xmlns:a16="http://schemas.microsoft.com/office/drawing/2014/main" id="{3715428D-553A-4F35-9E26-583EDEC7EFC4}"/>
              </a:ext>
            </a:extLst>
          </p:cNvPr>
          <p:cNvPicPr>
            <a:picLocks noChangeAspect="1"/>
          </p:cNvPicPr>
          <p:nvPr/>
        </p:nvPicPr>
        <p:blipFill>
          <a:blip r:embed="rId2"/>
          <a:stretch>
            <a:fillRect/>
          </a:stretch>
        </p:blipFill>
        <p:spPr>
          <a:xfrm>
            <a:off x="1472453" y="1635934"/>
            <a:ext cx="5862918" cy="2822886"/>
          </a:xfrm>
          <a:prstGeom prst="rect">
            <a:avLst/>
          </a:prstGeom>
        </p:spPr>
      </p:pic>
    </p:spTree>
    <p:extLst>
      <p:ext uri="{BB962C8B-B14F-4D97-AF65-F5344CB8AC3E}">
        <p14:creationId xmlns:p14="http://schemas.microsoft.com/office/powerpoint/2010/main" val="2237910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D3060-2184-4378-9A68-3A759014AF06}"/>
              </a:ext>
            </a:extLst>
          </p:cNvPr>
          <p:cNvSpPr>
            <a:spLocks noGrp="1"/>
          </p:cNvSpPr>
          <p:nvPr>
            <p:ph type="body" idx="1"/>
          </p:nvPr>
        </p:nvSpPr>
        <p:spPr/>
        <p:txBody>
          <a:bodyPr/>
          <a:lstStyle/>
          <a:p>
            <a:r>
              <a:rPr lang="en-US"/>
              <a:t>let</a:t>
            </a:r>
          </a:p>
        </p:txBody>
      </p:sp>
      <p:sp>
        <p:nvSpPr>
          <p:cNvPr id="3" name="Title 2">
            <a:extLst>
              <a:ext uri="{FF2B5EF4-FFF2-40B4-BE49-F238E27FC236}">
                <a16:creationId xmlns:a16="http://schemas.microsoft.com/office/drawing/2014/main" id="{3EE5EC2E-FBCC-4BBA-8CF4-2E732AF35262}"/>
              </a:ext>
            </a:extLst>
          </p:cNvPr>
          <p:cNvSpPr>
            <a:spLocks noGrp="1"/>
          </p:cNvSpPr>
          <p:nvPr>
            <p:ph type="ctrTitle"/>
          </p:nvPr>
        </p:nvSpPr>
        <p:spPr/>
        <p:txBody>
          <a:bodyPr/>
          <a:lstStyle/>
          <a:p>
            <a:r>
              <a:rPr lang="en-US"/>
              <a:t>Block Scope Variables </a:t>
            </a:r>
          </a:p>
        </p:txBody>
      </p:sp>
      <p:pic>
        <p:nvPicPr>
          <p:cNvPr id="6" name="Picture 5">
            <a:extLst>
              <a:ext uri="{FF2B5EF4-FFF2-40B4-BE49-F238E27FC236}">
                <a16:creationId xmlns:a16="http://schemas.microsoft.com/office/drawing/2014/main" id="{3AFCB407-3471-4743-8545-F18F80280525}"/>
              </a:ext>
            </a:extLst>
          </p:cNvPr>
          <p:cNvPicPr>
            <a:picLocks noChangeAspect="1"/>
          </p:cNvPicPr>
          <p:nvPr/>
        </p:nvPicPr>
        <p:blipFill>
          <a:blip r:embed="rId2"/>
          <a:stretch>
            <a:fillRect/>
          </a:stretch>
        </p:blipFill>
        <p:spPr>
          <a:xfrm>
            <a:off x="1116106" y="1512208"/>
            <a:ext cx="7194176" cy="2777822"/>
          </a:xfrm>
          <a:prstGeom prst="rect">
            <a:avLst/>
          </a:prstGeom>
        </p:spPr>
      </p:pic>
    </p:spTree>
    <p:extLst>
      <p:ext uri="{BB962C8B-B14F-4D97-AF65-F5344CB8AC3E}">
        <p14:creationId xmlns:p14="http://schemas.microsoft.com/office/powerpoint/2010/main" val="35117788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D3060-2184-4378-9A68-3A759014AF06}"/>
              </a:ext>
            </a:extLst>
          </p:cNvPr>
          <p:cNvSpPr>
            <a:spLocks noGrp="1"/>
          </p:cNvSpPr>
          <p:nvPr>
            <p:ph type="body" idx="1"/>
          </p:nvPr>
        </p:nvSpPr>
        <p:spPr/>
        <p:txBody>
          <a:bodyPr/>
          <a:lstStyle/>
          <a:p>
            <a:r>
              <a:rPr lang="en-US"/>
              <a:t>let</a:t>
            </a:r>
          </a:p>
        </p:txBody>
      </p:sp>
      <p:sp>
        <p:nvSpPr>
          <p:cNvPr id="3" name="Title 2">
            <a:extLst>
              <a:ext uri="{FF2B5EF4-FFF2-40B4-BE49-F238E27FC236}">
                <a16:creationId xmlns:a16="http://schemas.microsoft.com/office/drawing/2014/main" id="{3EE5EC2E-FBCC-4BBA-8CF4-2E732AF35262}"/>
              </a:ext>
            </a:extLst>
          </p:cNvPr>
          <p:cNvSpPr>
            <a:spLocks noGrp="1"/>
          </p:cNvSpPr>
          <p:nvPr>
            <p:ph type="ctrTitle"/>
          </p:nvPr>
        </p:nvSpPr>
        <p:spPr/>
        <p:txBody>
          <a:bodyPr/>
          <a:lstStyle/>
          <a:p>
            <a:r>
              <a:rPr lang="en-US"/>
              <a:t>Block Scope Variables </a:t>
            </a:r>
          </a:p>
        </p:txBody>
      </p:sp>
      <p:pic>
        <p:nvPicPr>
          <p:cNvPr id="5" name="Picture 4">
            <a:extLst>
              <a:ext uri="{FF2B5EF4-FFF2-40B4-BE49-F238E27FC236}">
                <a16:creationId xmlns:a16="http://schemas.microsoft.com/office/drawing/2014/main" id="{01840250-123C-4C79-AEDD-3406D5DA28DA}"/>
              </a:ext>
            </a:extLst>
          </p:cNvPr>
          <p:cNvPicPr>
            <a:picLocks noChangeAspect="1"/>
          </p:cNvPicPr>
          <p:nvPr/>
        </p:nvPicPr>
        <p:blipFill>
          <a:blip r:embed="rId2"/>
          <a:stretch>
            <a:fillRect/>
          </a:stretch>
        </p:blipFill>
        <p:spPr>
          <a:xfrm>
            <a:off x="1260662" y="1467546"/>
            <a:ext cx="6622676" cy="3500896"/>
          </a:xfrm>
          <a:prstGeom prst="rect">
            <a:avLst/>
          </a:prstGeom>
        </p:spPr>
      </p:pic>
    </p:spTree>
    <p:extLst>
      <p:ext uri="{BB962C8B-B14F-4D97-AF65-F5344CB8AC3E}">
        <p14:creationId xmlns:p14="http://schemas.microsoft.com/office/powerpoint/2010/main" val="29959623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D3060-2184-4378-9A68-3A759014AF06}"/>
              </a:ext>
            </a:extLst>
          </p:cNvPr>
          <p:cNvSpPr>
            <a:spLocks noGrp="1"/>
          </p:cNvSpPr>
          <p:nvPr>
            <p:ph type="body" idx="1"/>
          </p:nvPr>
        </p:nvSpPr>
        <p:spPr/>
        <p:txBody>
          <a:bodyPr/>
          <a:lstStyle/>
          <a:p>
            <a:r>
              <a:rPr lang="en-US"/>
              <a:t>const</a:t>
            </a:r>
          </a:p>
        </p:txBody>
      </p:sp>
      <p:sp>
        <p:nvSpPr>
          <p:cNvPr id="3" name="Title 2">
            <a:extLst>
              <a:ext uri="{FF2B5EF4-FFF2-40B4-BE49-F238E27FC236}">
                <a16:creationId xmlns:a16="http://schemas.microsoft.com/office/drawing/2014/main" id="{3EE5EC2E-FBCC-4BBA-8CF4-2E732AF35262}"/>
              </a:ext>
            </a:extLst>
          </p:cNvPr>
          <p:cNvSpPr>
            <a:spLocks noGrp="1"/>
          </p:cNvSpPr>
          <p:nvPr>
            <p:ph type="ctrTitle"/>
          </p:nvPr>
        </p:nvSpPr>
        <p:spPr/>
        <p:txBody>
          <a:bodyPr/>
          <a:lstStyle/>
          <a:p>
            <a:r>
              <a:rPr lang="en-US"/>
              <a:t>Block Scope Variables </a:t>
            </a:r>
          </a:p>
        </p:txBody>
      </p:sp>
      <p:pic>
        <p:nvPicPr>
          <p:cNvPr id="6" name="Picture 5">
            <a:extLst>
              <a:ext uri="{FF2B5EF4-FFF2-40B4-BE49-F238E27FC236}">
                <a16:creationId xmlns:a16="http://schemas.microsoft.com/office/drawing/2014/main" id="{FDDD5A08-6C74-4E77-957D-D4623A2DA577}"/>
              </a:ext>
            </a:extLst>
          </p:cNvPr>
          <p:cNvPicPr>
            <a:picLocks noChangeAspect="1"/>
          </p:cNvPicPr>
          <p:nvPr/>
        </p:nvPicPr>
        <p:blipFill>
          <a:blip r:embed="rId2"/>
          <a:stretch>
            <a:fillRect/>
          </a:stretch>
        </p:blipFill>
        <p:spPr>
          <a:xfrm>
            <a:off x="1162588" y="1548912"/>
            <a:ext cx="7261412" cy="2616434"/>
          </a:xfrm>
          <a:prstGeom prst="rect">
            <a:avLst/>
          </a:prstGeom>
        </p:spPr>
      </p:pic>
    </p:spTree>
    <p:extLst>
      <p:ext uri="{BB962C8B-B14F-4D97-AF65-F5344CB8AC3E}">
        <p14:creationId xmlns:p14="http://schemas.microsoft.com/office/powerpoint/2010/main" val="132965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D3060-2184-4378-9A68-3A759014AF06}"/>
              </a:ext>
            </a:extLst>
          </p:cNvPr>
          <p:cNvSpPr>
            <a:spLocks noGrp="1"/>
          </p:cNvSpPr>
          <p:nvPr>
            <p:ph type="body" idx="1"/>
          </p:nvPr>
        </p:nvSpPr>
        <p:spPr/>
        <p:txBody>
          <a:bodyPr/>
          <a:lstStyle/>
          <a:p>
            <a:r>
              <a:rPr lang="en-US"/>
              <a:t>const</a:t>
            </a:r>
          </a:p>
        </p:txBody>
      </p:sp>
      <p:sp>
        <p:nvSpPr>
          <p:cNvPr id="3" name="Title 2">
            <a:extLst>
              <a:ext uri="{FF2B5EF4-FFF2-40B4-BE49-F238E27FC236}">
                <a16:creationId xmlns:a16="http://schemas.microsoft.com/office/drawing/2014/main" id="{3EE5EC2E-FBCC-4BBA-8CF4-2E732AF35262}"/>
              </a:ext>
            </a:extLst>
          </p:cNvPr>
          <p:cNvSpPr>
            <a:spLocks noGrp="1"/>
          </p:cNvSpPr>
          <p:nvPr>
            <p:ph type="ctrTitle"/>
          </p:nvPr>
        </p:nvSpPr>
        <p:spPr/>
        <p:txBody>
          <a:bodyPr/>
          <a:lstStyle/>
          <a:p>
            <a:r>
              <a:rPr lang="en-US"/>
              <a:t>Block Scope Variables </a:t>
            </a:r>
          </a:p>
        </p:txBody>
      </p:sp>
      <p:pic>
        <p:nvPicPr>
          <p:cNvPr id="5" name="Picture 4">
            <a:extLst>
              <a:ext uri="{FF2B5EF4-FFF2-40B4-BE49-F238E27FC236}">
                <a16:creationId xmlns:a16="http://schemas.microsoft.com/office/drawing/2014/main" id="{99A2E8D6-387B-4B77-BA0D-4542E755CC5F}"/>
              </a:ext>
            </a:extLst>
          </p:cNvPr>
          <p:cNvPicPr>
            <a:picLocks noChangeAspect="1"/>
          </p:cNvPicPr>
          <p:nvPr/>
        </p:nvPicPr>
        <p:blipFill>
          <a:blip r:embed="rId2"/>
          <a:stretch>
            <a:fillRect/>
          </a:stretch>
        </p:blipFill>
        <p:spPr>
          <a:xfrm>
            <a:off x="1196788" y="1485546"/>
            <a:ext cx="7389159" cy="2866653"/>
          </a:xfrm>
          <a:prstGeom prst="rect">
            <a:avLst/>
          </a:prstGeom>
        </p:spPr>
      </p:pic>
    </p:spTree>
    <p:extLst>
      <p:ext uri="{BB962C8B-B14F-4D97-AF65-F5344CB8AC3E}">
        <p14:creationId xmlns:p14="http://schemas.microsoft.com/office/powerpoint/2010/main" val="19356638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D3060-2184-4378-9A68-3A759014AF06}"/>
              </a:ext>
            </a:extLst>
          </p:cNvPr>
          <p:cNvSpPr>
            <a:spLocks noGrp="1"/>
          </p:cNvSpPr>
          <p:nvPr>
            <p:ph type="body" idx="1"/>
          </p:nvPr>
        </p:nvSpPr>
        <p:spPr/>
        <p:txBody>
          <a:bodyPr/>
          <a:lstStyle/>
          <a:p>
            <a:r>
              <a:rPr lang="en-US"/>
              <a:t>const</a:t>
            </a:r>
          </a:p>
        </p:txBody>
      </p:sp>
      <p:sp>
        <p:nvSpPr>
          <p:cNvPr id="3" name="Title 2">
            <a:extLst>
              <a:ext uri="{FF2B5EF4-FFF2-40B4-BE49-F238E27FC236}">
                <a16:creationId xmlns:a16="http://schemas.microsoft.com/office/drawing/2014/main" id="{3EE5EC2E-FBCC-4BBA-8CF4-2E732AF35262}"/>
              </a:ext>
            </a:extLst>
          </p:cNvPr>
          <p:cNvSpPr>
            <a:spLocks noGrp="1"/>
          </p:cNvSpPr>
          <p:nvPr>
            <p:ph type="ctrTitle"/>
          </p:nvPr>
        </p:nvSpPr>
        <p:spPr/>
        <p:txBody>
          <a:bodyPr/>
          <a:lstStyle/>
          <a:p>
            <a:r>
              <a:rPr lang="en-US"/>
              <a:t>Block Scope Variables </a:t>
            </a:r>
          </a:p>
        </p:txBody>
      </p:sp>
      <p:pic>
        <p:nvPicPr>
          <p:cNvPr id="6" name="Picture 5">
            <a:extLst>
              <a:ext uri="{FF2B5EF4-FFF2-40B4-BE49-F238E27FC236}">
                <a16:creationId xmlns:a16="http://schemas.microsoft.com/office/drawing/2014/main" id="{E4DF1F91-8ADF-4753-908A-68A1AACF5980}"/>
              </a:ext>
            </a:extLst>
          </p:cNvPr>
          <p:cNvPicPr>
            <a:picLocks noChangeAspect="1"/>
          </p:cNvPicPr>
          <p:nvPr/>
        </p:nvPicPr>
        <p:blipFill>
          <a:blip r:embed="rId2"/>
          <a:stretch>
            <a:fillRect/>
          </a:stretch>
        </p:blipFill>
        <p:spPr>
          <a:xfrm>
            <a:off x="1203511" y="1347924"/>
            <a:ext cx="6343059" cy="3741787"/>
          </a:xfrm>
          <a:prstGeom prst="rect">
            <a:avLst/>
          </a:prstGeom>
        </p:spPr>
      </p:pic>
    </p:spTree>
    <p:extLst>
      <p:ext uri="{BB962C8B-B14F-4D97-AF65-F5344CB8AC3E}">
        <p14:creationId xmlns:p14="http://schemas.microsoft.com/office/powerpoint/2010/main" val="27914423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12988-8A26-4C4C-B9F8-90B2BBCAE44A}"/>
              </a:ext>
            </a:extLst>
          </p:cNvPr>
          <p:cNvSpPr>
            <a:spLocks noGrp="1"/>
          </p:cNvSpPr>
          <p:nvPr>
            <p:ph type="ctrTitle"/>
          </p:nvPr>
        </p:nvSpPr>
        <p:spPr>
          <a:xfrm>
            <a:off x="669410" y="1926714"/>
            <a:ext cx="7672500" cy="577800"/>
          </a:xfrm>
        </p:spPr>
        <p:txBody>
          <a:bodyPr/>
          <a:lstStyle/>
          <a:p>
            <a:r>
              <a:rPr lang="en-US" sz="5400"/>
              <a:t>Demo</a:t>
            </a:r>
          </a:p>
        </p:txBody>
      </p:sp>
    </p:spTree>
    <p:extLst>
      <p:ext uri="{BB962C8B-B14F-4D97-AF65-F5344CB8AC3E}">
        <p14:creationId xmlns:p14="http://schemas.microsoft.com/office/powerpoint/2010/main" val="13852562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Arrow functions, Default parameter value, Rest, Spread, Class, Module</a:t>
            </a:r>
            <a:endParaRPr b="1"/>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Section 4 </a:t>
            </a:r>
            <a:endParaRPr/>
          </a:p>
        </p:txBody>
      </p:sp>
    </p:spTree>
    <p:extLst>
      <p:ext uri="{BB962C8B-B14F-4D97-AF65-F5344CB8AC3E}">
        <p14:creationId xmlns:p14="http://schemas.microsoft.com/office/powerpoint/2010/main" val="1143054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sz="1800"/>
              <a:t>A function is a JavaScript procedure—a set of statements that performs a task or calculates a value</a:t>
            </a:r>
            <a:r>
              <a:rPr lang="en-US"/>
              <a:t>.</a:t>
            </a:r>
          </a:p>
          <a:p>
            <a:endParaRPr lang="en-US"/>
          </a:p>
          <a:p>
            <a:endParaRPr lang="en-US"/>
          </a:p>
          <a:p>
            <a:r>
              <a:rPr lang="en-US" sz="1800"/>
              <a:t>To use a function, you must define it somewhere in the scope from which you wish to call it.</a:t>
            </a:r>
            <a:endParaRPr lang="en-US"/>
          </a:p>
          <a:p>
            <a:endParaRPr lang="en-US"/>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spTree>
    <p:extLst>
      <p:ext uri="{BB962C8B-B14F-4D97-AF65-F5344CB8AC3E}">
        <p14:creationId xmlns:p14="http://schemas.microsoft.com/office/powerpoint/2010/main" val="19090192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A0300-A7DB-4E4C-9F80-D466690862E8}"/>
              </a:ext>
            </a:extLst>
          </p:cNvPr>
          <p:cNvSpPr>
            <a:spLocks noGrp="1"/>
          </p:cNvSpPr>
          <p:nvPr>
            <p:ph type="body" idx="1"/>
          </p:nvPr>
        </p:nvSpPr>
        <p:spPr/>
        <p:txBody>
          <a:bodyPr/>
          <a:lstStyle/>
          <a:p>
            <a:r>
              <a:rPr lang="en-US"/>
              <a:t>The Three Roles of Functions in JavaScript: </a:t>
            </a:r>
          </a:p>
          <a:p>
            <a:pPr lvl="1"/>
            <a:r>
              <a:rPr lang="en-US"/>
              <a:t>- Non-methodfunction (normal function). </a:t>
            </a:r>
          </a:p>
          <a:p>
            <a:pPr lvl="1"/>
            <a:r>
              <a:rPr lang="en-US"/>
              <a:t>- Constructor. </a:t>
            </a:r>
          </a:p>
          <a:p>
            <a:pPr lvl="1"/>
            <a:r>
              <a:rPr lang="en-US"/>
              <a:t>- Method.</a:t>
            </a:r>
            <a:endParaRPr lang="en-US" sz="1000"/>
          </a:p>
        </p:txBody>
      </p:sp>
      <p:sp>
        <p:nvSpPr>
          <p:cNvPr id="3" name="Title 2">
            <a:extLst>
              <a:ext uri="{FF2B5EF4-FFF2-40B4-BE49-F238E27FC236}">
                <a16:creationId xmlns:a16="http://schemas.microsoft.com/office/drawing/2014/main" id="{A98D62EE-F96C-4B30-81A7-605F1068BD71}"/>
              </a:ext>
            </a:extLst>
          </p:cNvPr>
          <p:cNvSpPr>
            <a:spLocks noGrp="1"/>
          </p:cNvSpPr>
          <p:nvPr>
            <p:ph type="ctrTitle"/>
          </p:nvPr>
        </p:nvSpPr>
        <p:spPr/>
        <p:txBody>
          <a:bodyPr/>
          <a:lstStyle/>
          <a:p>
            <a:r>
              <a:rPr lang="en-US"/>
              <a:t>Functions</a:t>
            </a:r>
          </a:p>
        </p:txBody>
      </p:sp>
      <p:pic>
        <p:nvPicPr>
          <p:cNvPr id="6" name="Picture 5">
            <a:extLst>
              <a:ext uri="{FF2B5EF4-FFF2-40B4-BE49-F238E27FC236}">
                <a16:creationId xmlns:a16="http://schemas.microsoft.com/office/drawing/2014/main" id="{4C458247-85AF-4624-8535-B45D7BBCFB60}"/>
              </a:ext>
            </a:extLst>
          </p:cNvPr>
          <p:cNvPicPr>
            <a:picLocks noChangeAspect="1"/>
          </p:cNvPicPr>
          <p:nvPr/>
        </p:nvPicPr>
        <p:blipFill>
          <a:blip r:embed="rId2"/>
          <a:stretch>
            <a:fillRect/>
          </a:stretch>
        </p:blipFill>
        <p:spPr>
          <a:xfrm>
            <a:off x="3040442" y="1890252"/>
            <a:ext cx="6016151" cy="3004477"/>
          </a:xfrm>
          <a:prstGeom prst="rect">
            <a:avLst/>
          </a:prstGeom>
        </p:spPr>
      </p:pic>
    </p:spTree>
    <p:extLst>
      <p:ext uri="{BB962C8B-B14F-4D97-AF65-F5344CB8AC3E}">
        <p14:creationId xmlns:p14="http://schemas.microsoft.com/office/powerpoint/2010/main" val="4278261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7FF25-EB63-4185-B0FF-C0A84CA712C4}"/>
              </a:ext>
            </a:extLst>
          </p:cNvPr>
          <p:cNvSpPr>
            <a:spLocks noGrp="1"/>
          </p:cNvSpPr>
          <p:nvPr>
            <p:ph type="body" idx="1"/>
          </p:nvPr>
        </p:nvSpPr>
        <p:spPr/>
        <p:txBody>
          <a:bodyPr/>
          <a:lstStyle/>
          <a:p>
            <a:r>
              <a:rPr lang="en-US" sz="1800"/>
              <a:t>Clean format. .</a:t>
            </a:r>
          </a:p>
          <a:p>
            <a:endParaRPr lang="en-US" sz="1800"/>
          </a:p>
          <a:p>
            <a:r>
              <a:rPr lang="en-US" sz="1800"/>
              <a:t>`this` vs Arrow fn.</a:t>
            </a:r>
          </a:p>
        </p:txBody>
      </p:sp>
      <p:sp>
        <p:nvSpPr>
          <p:cNvPr id="3" name="Title 2">
            <a:extLst>
              <a:ext uri="{FF2B5EF4-FFF2-40B4-BE49-F238E27FC236}">
                <a16:creationId xmlns:a16="http://schemas.microsoft.com/office/drawing/2014/main" id="{71D230CD-400E-420F-AE98-DD161566B1F5}"/>
              </a:ext>
            </a:extLst>
          </p:cNvPr>
          <p:cNvSpPr>
            <a:spLocks noGrp="1"/>
          </p:cNvSpPr>
          <p:nvPr>
            <p:ph type="ctrTitle"/>
          </p:nvPr>
        </p:nvSpPr>
        <p:spPr/>
        <p:txBody>
          <a:bodyPr/>
          <a:lstStyle/>
          <a:p>
            <a:r>
              <a:rPr lang="en-US"/>
              <a:t>Arrow Functions </a:t>
            </a:r>
          </a:p>
        </p:txBody>
      </p:sp>
      <p:pic>
        <p:nvPicPr>
          <p:cNvPr id="5" name="Picture 4">
            <a:extLst>
              <a:ext uri="{FF2B5EF4-FFF2-40B4-BE49-F238E27FC236}">
                <a16:creationId xmlns:a16="http://schemas.microsoft.com/office/drawing/2014/main" id="{059FBA4B-4874-4DC2-9303-81FF2FD82EE6}"/>
              </a:ext>
            </a:extLst>
          </p:cNvPr>
          <p:cNvPicPr>
            <a:picLocks noChangeAspect="1"/>
          </p:cNvPicPr>
          <p:nvPr/>
        </p:nvPicPr>
        <p:blipFill>
          <a:blip r:embed="rId3"/>
          <a:stretch>
            <a:fillRect/>
          </a:stretch>
        </p:blipFill>
        <p:spPr>
          <a:xfrm>
            <a:off x="1332412" y="2124544"/>
            <a:ext cx="5956663" cy="2498922"/>
          </a:xfrm>
          <a:prstGeom prst="rect">
            <a:avLst/>
          </a:prstGeom>
        </p:spPr>
      </p:pic>
    </p:spTree>
    <p:extLst>
      <p:ext uri="{BB962C8B-B14F-4D97-AF65-F5344CB8AC3E}">
        <p14:creationId xmlns:p14="http://schemas.microsoft.com/office/powerpoint/2010/main" val="3668777082"/>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5703</Words>
  <Application>Microsoft Office PowerPoint</Application>
  <PresentationFormat>On-screen Show (16:9)</PresentationFormat>
  <Paragraphs>516</Paragraphs>
  <Slides>158</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158</vt:i4>
      </vt:variant>
    </vt:vector>
  </HeadingPairs>
  <TitlesOfParts>
    <vt:vector size="164" baseType="lpstr">
      <vt:lpstr>Overpass Black</vt:lpstr>
      <vt:lpstr>Roboto</vt:lpstr>
      <vt:lpstr>Fira Sans Extra Condensed Medium</vt:lpstr>
      <vt:lpstr>Open Sans</vt:lpstr>
      <vt:lpstr>Arial</vt:lpstr>
      <vt:lpstr>Aqua Marketing Plan by Slidego</vt:lpstr>
      <vt:lpstr>Javascript</vt:lpstr>
      <vt:lpstr>Agenda</vt:lpstr>
      <vt:lpstr>Course Overview </vt:lpstr>
      <vt:lpstr>Course Contents</vt:lpstr>
      <vt:lpstr>01</vt:lpstr>
      <vt:lpstr>Data Type </vt:lpstr>
      <vt:lpstr>Primitive Values </vt:lpstr>
      <vt:lpstr>Primitive Values </vt:lpstr>
      <vt:lpstr>Primitive Values </vt:lpstr>
      <vt:lpstr>Objects</vt:lpstr>
      <vt:lpstr>Objects</vt:lpstr>
      <vt:lpstr>Objects</vt:lpstr>
      <vt:lpstr>Objects</vt:lpstr>
      <vt:lpstr>Null and Undefined </vt:lpstr>
      <vt:lpstr>Null and Undefined </vt:lpstr>
      <vt:lpstr>Null and Undefined </vt:lpstr>
      <vt:lpstr>Null and Undefined </vt:lpstr>
      <vt:lpstr>Wrapper Objects for Primitives </vt:lpstr>
      <vt:lpstr>Wrapper Objects for Primitives </vt:lpstr>
      <vt:lpstr>Wrapper Objects for Primitives </vt:lpstr>
      <vt:lpstr>Un-wrapping Primitives </vt:lpstr>
      <vt:lpstr>Un-wrapping Primitives </vt:lpstr>
      <vt:lpstr>Type Coercion </vt:lpstr>
      <vt:lpstr>Truthy and Falsy Values </vt:lpstr>
      <vt:lpstr>Operators </vt:lpstr>
      <vt:lpstr>Operators</vt:lpstr>
      <vt:lpstr>Operators</vt:lpstr>
      <vt:lpstr>Operators</vt:lpstr>
      <vt:lpstr>Operators</vt:lpstr>
      <vt:lpstr>Operators</vt:lpstr>
      <vt:lpstr>Operators</vt:lpstr>
      <vt:lpstr>The Plus Operator </vt:lpstr>
      <vt:lpstr>Unary Operators </vt:lpstr>
      <vt:lpstr>Unary Operators</vt:lpstr>
      <vt:lpstr>Variables, Scope </vt:lpstr>
      <vt:lpstr>Variables, Scope </vt:lpstr>
      <vt:lpstr>Variables, Scope </vt:lpstr>
      <vt:lpstr>Variables, Scope </vt:lpstr>
      <vt:lpstr>Variables, Scope </vt:lpstr>
      <vt:lpstr>Variables, Scope </vt:lpstr>
      <vt:lpstr>Program Structure </vt:lpstr>
      <vt:lpstr>Demo</vt:lpstr>
      <vt:lpstr>02</vt:lpstr>
      <vt:lpstr>Functions</vt:lpstr>
      <vt:lpstr>Functions</vt:lpstr>
      <vt:lpstr>Functions</vt:lpstr>
      <vt:lpstr>Functions</vt:lpstr>
      <vt:lpstr>Functions</vt:lpstr>
      <vt:lpstr>Functions</vt:lpstr>
      <vt:lpstr>Functions</vt:lpstr>
      <vt:lpstr>Functions</vt:lpstr>
      <vt:lpstr>Functions</vt:lpstr>
      <vt:lpstr>Closure</vt:lpstr>
      <vt:lpstr>Closure</vt:lpstr>
      <vt:lpstr>Closure</vt:lpstr>
      <vt:lpstr>What is this? </vt:lpstr>
      <vt:lpstr>What is this? </vt:lpstr>
      <vt:lpstr>What is this? </vt:lpstr>
      <vt:lpstr>call(), apply(), and bind()</vt:lpstr>
      <vt:lpstr>call(), apply(), and bind()</vt:lpstr>
      <vt:lpstr>Higher-Order Function </vt:lpstr>
      <vt:lpstr>Higher-Order Function</vt:lpstr>
      <vt:lpstr>Higher-Order Function</vt:lpstr>
      <vt:lpstr>Object/Class </vt:lpstr>
      <vt:lpstr>Object/Class</vt:lpstr>
      <vt:lpstr>Object/Class </vt:lpstr>
      <vt:lpstr>Object/Class </vt:lpstr>
      <vt:lpstr>Object/Class </vt:lpstr>
      <vt:lpstr>Object/Class </vt:lpstr>
      <vt:lpstr>Object/Class </vt:lpstr>
      <vt:lpstr>Object/Class </vt:lpstr>
      <vt:lpstr>Object/Class </vt:lpstr>
      <vt:lpstr>Array</vt:lpstr>
      <vt:lpstr>Demo</vt:lpstr>
      <vt:lpstr>03</vt:lpstr>
      <vt:lpstr>Asynchronous Programming </vt:lpstr>
      <vt:lpstr>Asynchronous Programming </vt:lpstr>
      <vt:lpstr>Asynchronous Programming </vt:lpstr>
      <vt:lpstr>Asynchronous Programming </vt:lpstr>
      <vt:lpstr>Asynchronous Programming </vt:lpstr>
      <vt:lpstr>Asynchronous Programming </vt:lpstr>
      <vt:lpstr>Asynchronous Programming </vt:lpstr>
      <vt:lpstr>Asynchronous Programming </vt:lpstr>
      <vt:lpstr>Asynchronous Programming </vt:lpstr>
      <vt:lpstr>Asynchronous Programming </vt:lpstr>
      <vt:lpstr>Asynchronous Programming </vt:lpstr>
      <vt:lpstr>Event</vt:lpstr>
      <vt:lpstr>Event</vt:lpstr>
      <vt:lpstr>Event</vt:lpstr>
      <vt:lpstr>Block Scope Variables </vt:lpstr>
      <vt:lpstr>Block Scope Variables </vt:lpstr>
      <vt:lpstr>Block Scope Variables </vt:lpstr>
      <vt:lpstr>Block Scope Variables </vt:lpstr>
      <vt:lpstr>Block Scope Variables </vt:lpstr>
      <vt:lpstr>Demo</vt:lpstr>
      <vt:lpstr>04</vt:lpstr>
      <vt:lpstr>Functions</vt:lpstr>
      <vt:lpstr>Functions</vt:lpstr>
      <vt:lpstr>Arrow Functions </vt:lpstr>
      <vt:lpstr>Arrow Functions </vt:lpstr>
      <vt:lpstr>Arrow Functions </vt:lpstr>
      <vt:lpstr>Arrow Functions </vt:lpstr>
      <vt:lpstr>Arrow Functions </vt:lpstr>
      <vt:lpstr>Arrow Functions </vt:lpstr>
      <vt:lpstr>Default Parameter Value </vt:lpstr>
      <vt:lpstr>Destructuring Assignment </vt:lpstr>
      <vt:lpstr>Default Parameter Value </vt:lpstr>
      <vt:lpstr>Destructuring Assignment </vt:lpstr>
      <vt:lpstr>Destructuring Assignment </vt:lpstr>
      <vt:lpstr>Destructuring Assignment </vt:lpstr>
      <vt:lpstr>Destructuring Assignment </vt:lpstr>
      <vt:lpstr>Rest Operators </vt:lpstr>
      <vt:lpstr>Rest Operators </vt:lpstr>
      <vt:lpstr>Spread Operators </vt:lpstr>
      <vt:lpstr>Spread Operators </vt:lpstr>
      <vt:lpstr>ES2015 Class </vt:lpstr>
      <vt:lpstr>ES2015 Class </vt:lpstr>
      <vt:lpstr>ES2015 Class </vt:lpstr>
      <vt:lpstr>ES2015 Class </vt:lpstr>
      <vt:lpstr>Module Pattern </vt:lpstr>
      <vt:lpstr>Module Pattern </vt:lpstr>
      <vt:lpstr>Module Pattern </vt:lpstr>
      <vt:lpstr>ES2015 Module </vt:lpstr>
      <vt:lpstr>ES2015 Module </vt:lpstr>
      <vt:lpstr>ES2015 Module </vt:lpstr>
      <vt:lpstr>ES2015 Module </vt:lpstr>
      <vt:lpstr>ES2015 Module </vt:lpstr>
      <vt:lpstr>Demo</vt:lpstr>
      <vt:lpstr>05</vt:lpstr>
      <vt:lpstr>ES2015 Promise </vt:lpstr>
      <vt:lpstr>ES2015 Promise </vt:lpstr>
      <vt:lpstr>ES2015 Promise </vt:lpstr>
      <vt:lpstr>ES2015 Promise</vt:lpstr>
      <vt:lpstr>ES2015 Promise </vt:lpstr>
      <vt:lpstr>ES2015 Promise </vt:lpstr>
      <vt:lpstr>ES2015 Promise </vt:lpstr>
      <vt:lpstr>ES2015 Promise </vt:lpstr>
      <vt:lpstr>ES2015 Promise </vt:lpstr>
      <vt:lpstr>ES2015 Promise </vt:lpstr>
      <vt:lpstr>ES2015 Promise </vt:lpstr>
      <vt:lpstr>ES2015 Promise </vt:lpstr>
      <vt:lpstr>ES2015 Promise </vt:lpstr>
      <vt:lpstr>ES2015 Promise </vt:lpstr>
      <vt:lpstr>ES2015 Promise </vt:lpstr>
      <vt:lpstr>ES2015 Promise </vt:lpstr>
      <vt:lpstr>ES2015 Promise </vt:lpstr>
      <vt:lpstr>Async/Await </vt:lpstr>
      <vt:lpstr>Async/Await </vt:lpstr>
      <vt:lpstr>Async/Await </vt:lpstr>
      <vt:lpstr>Async/Await </vt:lpstr>
      <vt:lpstr>Async/Await </vt:lpstr>
      <vt:lpstr>Async/Await </vt:lpstr>
      <vt:lpstr>Async/Await </vt:lpstr>
      <vt:lpstr>Async/Await </vt:lpstr>
      <vt:lpstr>Async/Await </vt:lpstr>
      <vt:lpstr>Async/Await </vt:lpstr>
      <vt:lpstr>Demo</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v12</dc:title>
  <dc:creator>KV4-PM1-2359</dc:creator>
  <cp:lastModifiedBy>ThanHoang</cp:lastModifiedBy>
  <cp:revision>27</cp:revision>
  <dcterms:modified xsi:type="dcterms:W3CDTF">2021-04-26T09:10:45Z</dcterms:modified>
</cp:coreProperties>
</file>